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</p:sldIdLst>
  <p:sldSz cy="5143500" cx="9144000"/>
  <p:notesSz cx="6858000" cy="9144000"/>
  <p:embeddedFontLst>
    <p:embeddedFont>
      <p:font typeface="Roboto Medium"/>
      <p:regular r:id="rId139"/>
      <p:bold r:id="rId140"/>
      <p:italic r:id="rId141"/>
      <p:boldItalic r:id="rId142"/>
    </p:embeddedFont>
    <p:embeddedFont>
      <p:font typeface="Roboto"/>
      <p:regular r:id="rId143"/>
      <p:bold r:id="rId144"/>
      <p:italic r:id="rId145"/>
      <p:boldItalic r:id="rId146"/>
    </p:embeddedFont>
    <p:embeddedFont>
      <p:font typeface="PT Sans Narrow"/>
      <p:regular r:id="rId147"/>
      <p:bold r:id="rId148"/>
    </p:embeddedFont>
    <p:embeddedFont>
      <p:font typeface="Roboto Light"/>
      <p:regular r:id="rId149"/>
      <p:bold r:id="rId150"/>
      <p:italic r:id="rId151"/>
      <p:boldItalic r:id="rId152"/>
    </p:embeddedFont>
    <p:embeddedFont>
      <p:font typeface="Open Sans"/>
      <p:regular r:id="rId153"/>
      <p:bold r:id="rId154"/>
      <p:italic r:id="rId155"/>
      <p:boldItalic r:id="rId1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90AB0D-E838-4201-98C3-55C2EA5A9E2E}">
  <a:tblStyle styleId="{0B90AB0D-E838-4201-98C3-55C2EA5A9E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RobotoLight-bold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RobotoLight-regular.fntdata"/><Relationship Id="rId4" Type="http://schemas.openxmlformats.org/officeDocument/2006/relationships/tableStyles" Target="tableStyles.xml"/><Relationship Id="rId148" Type="http://schemas.openxmlformats.org/officeDocument/2006/relationships/font" Target="fonts/PTSansNarrow-bold.fntdata"/><Relationship Id="rId9" Type="http://schemas.openxmlformats.org/officeDocument/2006/relationships/slide" Target="slides/slide3.xml"/><Relationship Id="rId143" Type="http://schemas.openxmlformats.org/officeDocument/2006/relationships/font" Target="fonts/Roboto-regular.fntdata"/><Relationship Id="rId142" Type="http://schemas.openxmlformats.org/officeDocument/2006/relationships/font" Target="fonts/RobotoMedium-boldItalic.fntdata"/><Relationship Id="rId141" Type="http://schemas.openxmlformats.org/officeDocument/2006/relationships/font" Target="fonts/RobotoMedium-italic.fntdata"/><Relationship Id="rId140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PTSansNarrow-regular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Roboto-boldItalic.fntdata"/><Relationship Id="rId7" Type="http://schemas.openxmlformats.org/officeDocument/2006/relationships/slide" Target="slides/slide1.xml"/><Relationship Id="rId145" Type="http://schemas.openxmlformats.org/officeDocument/2006/relationships/font" Target="fonts/Roboto-italic.fntdata"/><Relationship Id="rId8" Type="http://schemas.openxmlformats.org/officeDocument/2006/relationships/slide" Target="slides/slide2.xml"/><Relationship Id="rId144" Type="http://schemas.openxmlformats.org/officeDocument/2006/relationships/font" Target="fonts/Roboto-bold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RobotoMedium-regular.fntdata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154" Type="http://schemas.openxmlformats.org/officeDocument/2006/relationships/font" Target="fonts/OpenSans-bold.fntdata"/><Relationship Id="rId58" Type="http://schemas.openxmlformats.org/officeDocument/2006/relationships/slide" Target="slides/slide52.xml"/><Relationship Id="rId153" Type="http://schemas.openxmlformats.org/officeDocument/2006/relationships/font" Target="fonts/OpenSans-regular.fntdata"/><Relationship Id="rId152" Type="http://schemas.openxmlformats.org/officeDocument/2006/relationships/font" Target="fonts/RobotoLight-boldItalic.fntdata"/><Relationship Id="rId151" Type="http://schemas.openxmlformats.org/officeDocument/2006/relationships/font" Target="fonts/RobotoLight-italic.fntdata"/><Relationship Id="rId156" Type="http://schemas.openxmlformats.org/officeDocument/2006/relationships/font" Target="fonts/OpenSans-boldItalic.fntdata"/><Relationship Id="rId155" Type="http://schemas.openxmlformats.org/officeDocument/2006/relationships/font" Target="fonts/Open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64ee1916d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64ee1916d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bcbfe90ea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bcbfe90ea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cbfe90ea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bcbfe90ea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bcbfe90ea3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bcbfe90ea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bcbfe90ea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bcbfe90ea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bcbfe90ea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bcbfe90ea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bcbfe90ea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bcbfe90ea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bcbfe90ea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bcbfe90ea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bcbfe90ea3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bcbfe90ea3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bcbfe90ea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bcbfe90ea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bcbfe90ea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bcbfe90ea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64ee1916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b64ee1916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bcbfe90ea3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bcbfe90ea3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bcbfe90ea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bcbfe90ea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bcbfe90ea3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bcbfe90ea3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cbfe90ea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bcbfe90ea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bcbfe90ea3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bcbfe90ea3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bcbfe90ea3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bcbfe90ea3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bcbfe90ea3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bcbfe90ea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cbfe90ea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bcbfe90ea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bcbfe90ea3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bcbfe90ea3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bcbfe90ea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bcbfe90ea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64ee1916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b64ee1916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bcbfe90ea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bcbfe90ea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cbfe90ea3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bcbfe90ea3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bcbfe90ea3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bcbfe90ea3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bcbfe90ea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bcbfe90ea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cbfe90ea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bcbfe90ea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bcbfe90ea3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bcbfe90ea3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bcbfe90ea3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bcbfe90ea3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bcbfe90ea3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2bcbfe90ea3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bcbfe90ea3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bcbfe90ea3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bcbfe90ea3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bcbfe90ea3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ac5a0c95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ac5a0c9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bcbfe90ea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bcbfe90ea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b64ee1916d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b64ee1916d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b64ee1916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b64ee1916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ac5a0c95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ac5a0c95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ac5a0c9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ac5a0c9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ac5a0c95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ac5a0c9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ac5a0c9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ac5a0c9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ac5a0c95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ac5a0c95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ac5a0c9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ac5a0c9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64ee191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b64ee191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ac5a0c95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ac5a0c95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cbfe90ea3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bcbfe90ea3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ac5a0c95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ac5a0c95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ac5a0c95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ac5a0c95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ac5a0c9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ac5a0c9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ac5a0c95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ac5a0c9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ac5a0c95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ac5a0c95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ac5a0c95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ac5a0c95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ac5a0c9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ac5a0c9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ac5a0c95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bac5a0c95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64ee1916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64ee1916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ac5a0c95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ac5a0c95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ac5a0c9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ac5a0c9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ac5a0c95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ac5a0c95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ac5a0c9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ac5a0c9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ac5a0c95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bac5a0c95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ac5a0c9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ac5a0c9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cbfe90ea3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cbfe90ea3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cbfe90ea3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bcbfe90ea3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ac5a0c95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bac5a0c95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ac5a0c95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bac5a0c95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64ee1916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64ee1916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91b98f5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b91b98f5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ac5a0c95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bac5a0c95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ac5a0c95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ac5a0c95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b64ee1916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b64ee1916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ac5a0c95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bac5a0c95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be174f8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be174f8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cbfe90ea3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bcbfe90ea3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cbfe90ea3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bcbfe90ea3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cbfe90ea3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cbfe90ea3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be174f8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bbe174f8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64ee1916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64ee1916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be174f80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be174f80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be174f80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bbe174f8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be174f8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bbe174f8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be174f80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bbe174f80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e174f8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bbe174f8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91b98f5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b91b98f5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be174f8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bbe174f8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be174f80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bbe174f80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cbfe90e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bcbfe90e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bcbfe90e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bcbfe90e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b64ee1916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b64ee1916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cbfe90e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bcbfe90e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bcbfe90ea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bcbfe90ea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cbfe90ea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bcbfe90ea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cbfe90e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bcbfe90e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bcbfe90ea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bcbfe90ea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bcbfe90ea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bcbfe90ea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cbfe90ea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bcbfe90ea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cbfe90ea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bcbfe90ea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cbfe90ea3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bcbfe90ea3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cbfe90ea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bcbfe90ea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64ee1916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b64ee1916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cbfe90ea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bcbfe90ea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cbfe90ea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bcbfe90ea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bcbfe90e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bcbfe90e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bcbfe90ea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bcbfe90ea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bcbfe90ea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bcbfe90ea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cbfe90ea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cbfe90ea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bcbfe90ea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bcbfe90ea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cbfe90ea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cbfe90ea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bcbfe90ea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bcbfe90ea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bcbfe90ea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bcbfe90ea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64ee1916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64ee1916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bcbfe90ea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bcbfe90ea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bcbfe90ea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bcbfe90ea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bcbfe90ea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bcbfe90ea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bcbfe90ea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bcbfe90ea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bcbfe90ea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bcbfe90ea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bcbfe90ea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bcbfe90ea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bcbfe90ea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bcbfe90ea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cbfe90ea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bcbfe90ea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bcbfe90ea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bcbfe90ea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bcbfe90ea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bcbfe90ea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64ee1916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64ee1916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bcbfe90ea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bcbfe90ea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bcbfe90ea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bcbfe90ea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bcbfe90ea3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bcbfe90ea3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bcbfe90ea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bcbfe90ea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bcbfe90ea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bcbfe90ea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bcbfe90ea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bcbfe90ea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bcbfe90ea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bcbfe90ea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bcbfe90ea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bcbfe90ea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bcbfe90ea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bcbfe90ea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bcbfe90ea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bcbfe90ea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006E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006E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006E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006E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006E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006E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Roboto"/>
              <a:buNone/>
              <a:defRPr sz="5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edium"/>
              <a:buNone/>
              <a:defRPr sz="2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Roboto"/>
              <a:buNone/>
              <a:defRPr sz="5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Roboto"/>
              <a:buNone/>
              <a:defRPr sz="3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 Medium"/>
              <a:buNone/>
              <a:defRPr b="0" sz="2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 Medium"/>
              <a:buNone/>
              <a:defRPr b="0" sz="2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"/>
              <a:buNone/>
              <a:defRPr b="0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Roboto"/>
              <a:buNone/>
              <a:defRPr b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 Medium"/>
              <a:buNone/>
              <a:defRPr b="0" sz="2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b="0" sz="5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"/>
              <a:buNone/>
              <a:defRPr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edium"/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 Medium"/>
              <a:buNone/>
              <a:defRPr sz="2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9.jpg"/><Relationship Id="rId5" Type="http://schemas.openxmlformats.org/officeDocument/2006/relationships/image" Target="../media/image13.jpg"/><Relationship Id="rId6" Type="http://schemas.openxmlformats.org/officeDocument/2006/relationships/image" Target="../media/image20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6.png"/><Relationship Id="rId4" Type="http://schemas.openxmlformats.org/officeDocument/2006/relationships/image" Target="../media/image7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dlbook.com/" TargetMode="External"/><Relationship Id="rId4" Type="http://schemas.openxmlformats.org/officeDocument/2006/relationships/image" Target="../media/image1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://udlbook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11" Type="http://schemas.openxmlformats.org/officeDocument/2006/relationships/image" Target="../media/image3.jpg"/><Relationship Id="rId10" Type="http://schemas.openxmlformats.org/officeDocument/2006/relationships/image" Target="../media/image4.jpg"/><Relationship Id="rId9" Type="http://schemas.openxmlformats.org/officeDocument/2006/relationships/image" Target="../media/image28.jpg"/><Relationship Id="rId5" Type="http://schemas.openxmlformats.org/officeDocument/2006/relationships/image" Target="../media/image5.jpg"/><Relationship Id="rId6" Type="http://schemas.openxmlformats.org/officeDocument/2006/relationships/image" Target="../media/image2.jpg"/><Relationship Id="rId7" Type="http://schemas.openxmlformats.org/officeDocument/2006/relationships/image" Target="../media/image10.jpg"/><Relationship Id="rId8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it-ml.github.io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meetup.com/bucharest-deep-learning/" TargetMode="External"/><Relationship Id="rId4" Type="http://schemas.openxmlformats.org/officeDocument/2006/relationships/hyperlink" Target="https://www.meetup.com/bucharest-deep-learning/" TargetMode="External"/><Relationship Id="rId11" Type="http://schemas.openxmlformats.org/officeDocument/2006/relationships/hyperlink" Target="https://www.eeml.eu/" TargetMode="External"/><Relationship Id="rId10" Type="http://schemas.openxmlformats.org/officeDocument/2006/relationships/hyperlink" Target="https://days.airomania.eu/home" TargetMode="External"/><Relationship Id="rId12" Type="http://schemas.openxmlformats.org/officeDocument/2006/relationships/hyperlink" Target="https://www.eeml.eu/" TargetMode="External"/><Relationship Id="rId9" Type="http://schemas.openxmlformats.org/officeDocument/2006/relationships/hyperlink" Target="https://days.airomania.eu/home" TargetMode="External"/><Relationship Id="rId5" Type="http://schemas.openxmlformats.org/officeDocument/2006/relationships/hyperlink" Target="https://sites.google.com/view/ai-unibuc/home" TargetMode="External"/><Relationship Id="rId6" Type="http://schemas.openxmlformats.org/officeDocument/2006/relationships/hyperlink" Target="https://www.meetup.com/bucharest-ai/events/" TargetMode="External"/><Relationship Id="rId7" Type="http://schemas.openxmlformats.org/officeDocument/2006/relationships/hyperlink" Target="https://www.meetup.com/bucharest-ai/events/" TargetMode="External"/><Relationship Id="rId8" Type="http://schemas.openxmlformats.org/officeDocument/2006/relationships/hyperlink" Target="https://www.airomania.eu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youtube.com/watch?v=HK6y8DAPN_0" TargetMode="External"/><Relationship Id="rId4" Type="http://schemas.openxmlformats.org/officeDocument/2006/relationships/image" Target="../media/image2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eeml.eu/hom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bit-ml.github.io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8.png"/><Relationship Id="rId4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drive/folders/1smd1apqWeA6j_ks8CpOQA5msIeQNlBcp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 Session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525" y="353750"/>
            <a:ext cx="3359114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038" y="102575"/>
            <a:ext cx="1890662" cy="252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125" y="2529300"/>
            <a:ext cx="336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25" y="1574175"/>
            <a:ext cx="336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Reducing Bias</a:t>
            </a:r>
            <a:endParaRPr/>
          </a:p>
        </p:txBody>
      </p:sp>
      <p:pic>
        <p:nvPicPr>
          <p:cNvPr id="767" name="Google Shape;76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50" y="914175"/>
            <a:ext cx="6615101" cy="407932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12"/>
          <p:cNvSpPr/>
          <p:nvPr/>
        </p:nvSpPr>
        <p:spPr>
          <a:xfrm>
            <a:off x="1180625" y="2905250"/>
            <a:ext cx="6852300" cy="208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Reducing Bias</a:t>
            </a:r>
            <a:endParaRPr/>
          </a:p>
        </p:txBody>
      </p:sp>
      <p:pic>
        <p:nvPicPr>
          <p:cNvPr id="774" name="Google Shape;77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50" y="914175"/>
            <a:ext cx="6615101" cy="407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Over-fitting: low bias, high variance</a:t>
            </a:r>
            <a:endParaRPr/>
          </a:p>
        </p:txBody>
      </p:sp>
      <p:pic>
        <p:nvPicPr>
          <p:cNvPr id="780" name="Google Shape;78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50" y="925975"/>
            <a:ext cx="6513500" cy="40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sp>
        <p:nvSpPr>
          <p:cNvPr id="786" name="Google Shape;786;p115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Standard loss function: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Regularization adds an extra term:</a:t>
            </a:r>
            <a:endParaRPr b="1"/>
          </a:p>
        </p:txBody>
      </p:sp>
      <p:pic>
        <p:nvPicPr>
          <p:cNvPr id="787" name="Google Shape;78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875" y="1631425"/>
            <a:ext cx="2476250" cy="12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925" y="3647675"/>
            <a:ext cx="3952151" cy="774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L2 </a:t>
            </a:r>
            <a:r>
              <a:rPr lang="en-GB"/>
              <a:t>Regularization</a:t>
            </a:r>
            <a:endParaRPr/>
          </a:p>
        </p:txBody>
      </p:sp>
      <p:sp>
        <p:nvSpPr>
          <p:cNvPr id="794" name="Google Shape;794;p116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Very general regularization technique:</a:t>
            </a:r>
            <a:endParaRPr b="1"/>
          </a:p>
        </p:txBody>
      </p:sp>
      <p:pic>
        <p:nvPicPr>
          <p:cNvPr id="795" name="Google Shape;79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11" y="1540325"/>
            <a:ext cx="4676976" cy="10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L2 Regularization</a:t>
            </a:r>
            <a:endParaRPr/>
          </a:p>
        </p:txBody>
      </p:sp>
      <p:sp>
        <p:nvSpPr>
          <p:cNvPr id="801" name="Google Shape;801;p117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Very general regularization technique:</a:t>
            </a:r>
            <a:endParaRPr b="1"/>
          </a:p>
        </p:txBody>
      </p:sp>
      <p:pic>
        <p:nvPicPr>
          <p:cNvPr id="802" name="Google Shape;80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11" y="1540325"/>
            <a:ext cx="4676976" cy="103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3" name="Google Shape;803;p117"/>
          <p:cNvCxnSpPr/>
          <p:nvPr/>
        </p:nvCxnSpPr>
        <p:spPr>
          <a:xfrm rot="10800000">
            <a:off x="6724900" y="2349800"/>
            <a:ext cx="497700" cy="48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4" name="Google Shape;804;p117"/>
          <p:cNvSpPr txBox="1"/>
          <p:nvPr/>
        </p:nvSpPr>
        <p:spPr>
          <a:xfrm>
            <a:off x="6493325" y="2835800"/>
            <a:ext cx="30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If the parameters are “big”,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loss gets bigger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L2 Regularization</a:t>
            </a:r>
            <a:endParaRPr/>
          </a:p>
        </p:txBody>
      </p:sp>
      <p:sp>
        <p:nvSpPr>
          <p:cNvPr id="810" name="Google Shape;810;p118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Very general regularization technique:</a:t>
            </a:r>
            <a:endParaRPr b="1"/>
          </a:p>
        </p:txBody>
      </p:sp>
      <p:pic>
        <p:nvPicPr>
          <p:cNvPr id="811" name="Google Shape;81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11" y="1540325"/>
            <a:ext cx="4676976" cy="103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118"/>
          <p:cNvCxnSpPr/>
          <p:nvPr/>
        </p:nvCxnSpPr>
        <p:spPr>
          <a:xfrm rot="10800000">
            <a:off x="6724900" y="2349800"/>
            <a:ext cx="497700" cy="48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3" name="Google Shape;813;p118"/>
          <p:cNvSpPr txBox="1"/>
          <p:nvPr/>
        </p:nvSpPr>
        <p:spPr>
          <a:xfrm>
            <a:off x="6493325" y="2835800"/>
            <a:ext cx="30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If the parameters are “big”,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loss gets bigger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4" name="Google Shape;814;p118"/>
          <p:cNvCxnSpPr/>
          <p:nvPr/>
        </p:nvCxnSpPr>
        <p:spPr>
          <a:xfrm flipH="1" rot="10800000">
            <a:off x="5301200" y="2257150"/>
            <a:ext cx="624900" cy="60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118"/>
          <p:cNvSpPr txBox="1"/>
          <p:nvPr/>
        </p:nvSpPr>
        <p:spPr>
          <a:xfrm>
            <a:off x="3437525" y="2858950"/>
            <a:ext cx="248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alpha controls the strength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of the regularization term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L2 Regularization</a:t>
            </a:r>
            <a:endParaRPr/>
          </a:p>
        </p:txBody>
      </p:sp>
      <p:sp>
        <p:nvSpPr>
          <p:cNvPr id="821" name="Google Shape;821;p119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Very general regularization technique: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Also called “ridge regression” or “Tikhonov regularization”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In neural networks it is usually called “weight decay”</a:t>
            </a:r>
            <a:endParaRPr b="1"/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11" y="1540325"/>
            <a:ext cx="4676976" cy="103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119"/>
          <p:cNvCxnSpPr/>
          <p:nvPr/>
        </p:nvCxnSpPr>
        <p:spPr>
          <a:xfrm rot="10800000">
            <a:off x="6724900" y="2349800"/>
            <a:ext cx="497700" cy="48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119"/>
          <p:cNvSpPr txBox="1"/>
          <p:nvPr/>
        </p:nvSpPr>
        <p:spPr>
          <a:xfrm>
            <a:off x="6493325" y="2835800"/>
            <a:ext cx="30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If the parameters are “big”,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loss gets bigger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5" name="Google Shape;825;p119"/>
          <p:cNvCxnSpPr/>
          <p:nvPr/>
        </p:nvCxnSpPr>
        <p:spPr>
          <a:xfrm flipH="1" rot="10800000">
            <a:off x="5301200" y="2257150"/>
            <a:ext cx="624900" cy="60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119"/>
          <p:cNvSpPr txBox="1"/>
          <p:nvPr/>
        </p:nvSpPr>
        <p:spPr>
          <a:xfrm>
            <a:off x="3437525" y="2858950"/>
            <a:ext cx="248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alpha controls the strength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of the regularization term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surface intuition</a:t>
            </a:r>
            <a:endParaRPr/>
          </a:p>
        </p:txBody>
      </p:sp>
      <p:pic>
        <p:nvPicPr>
          <p:cNvPr id="832" name="Google Shape;83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650"/>
            <a:ext cx="8839202" cy="352287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20"/>
          <p:cNvSpPr/>
          <p:nvPr/>
        </p:nvSpPr>
        <p:spPr>
          <a:xfrm>
            <a:off x="3426100" y="1284800"/>
            <a:ext cx="5648400" cy="3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surface intuition</a:t>
            </a:r>
            <a:endParaRPr/>
          </a:p>
        </p:txBody>
      </p:sp>
      <p:pic>
        <p:nvPicPr>
          <p:cNvPr id="839" name="Google Shape;83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650"/>
            <a:ext cx="8839202" cy="352287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21"/>
          <p:cNvSpPr/>
          <p:nvPr/>
        </p:nvSpPr>
        <p:spPr>
          <a:xfrm>
            <a:off x="6169300" y="1238500"/>
            <a:ext cx="2847300" cy="335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graphicFrame>
        <p:nvGraphicFramePr>
          <p:cNvPr id="156" name="Google Shape;156;p23"/>
          <p:cNvGraphicFramePr/>
          <p:nvPr/>
        </p:nvGraphicFramePr>
        <p:xfrm>
          <a:off x="98938" y="153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{0B90AB0D-E838-4201-98C3-55C2EA5A9E2E}</a:tableStyleId>
              </a:tblPr>
              <a:tblGrid>
                <a:gridCol w="523475"/>
                <a:gridCol w="2551725"/>
                <a:gridCol w="655275"/>
                <a:gridCol w="2141650"/>
                <a:gridCol w="1639575"/>
                <a:gridCol w="1434425"/>
              </a:tblGrid>
              <a:tr h="33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Week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Lecture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Speed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Test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Laboratory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Event</a:t>
                      </a:r>
                      <a:endParaRPr b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Deadline</a:t>
                      </a:r>
                      <a:endParaRPr b="1"/>
                    </a:p>
                  </a:txBody>
                  <a:tcPr marT="0" marB="0" marR="0" marL="0" anchor="ctr"/>
                </a:tc>
              </a:tr>
              <a:tr h="11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Introduction to Deep Learning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PyTorch and Tensors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Neural Networks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Neural Networks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Optimization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Training and Optimization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9668"/>
                          </a:solidFill>
                        </a:rPr>
                        <a:t>  Assignment 1 out</a:t>
                      </a:r>
                      <a:endParaRPr>
                        <a:solidFill>
                          <a:srgbClr val="009668"/>
                        </a:solidFill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0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Debugging Neural Networks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Test 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Debugging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9668"/>
                          </a:solidFill>
                        </a:rPr>
                        <a:t>  Project proposals </a:t>
                      </a:r>
                      <a:endParaRPr>
                        <a:solidFill>
                          <a:srgbClr val="009668"/>
                        </a:solidFill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Convolutional Neural Networks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ConvNets (1)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9668"/>
                          </a:solidFill>
                        </a:rPr>
                        <a:t>  Assignment 2 out</a:t>
                      </a:r>
                      <a:endParaRPr>
                        <a:solidFill>
                          <a:srgbClr val="009668"/>
                        </a:solidFill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Assignment 1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EEML- March 29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/>
                </a:tc>
              </a:tr>
              <a:tr h="1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Computer Vision Applications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ConvNets (2)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Project selection                     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Deadline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Sequential Models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Test 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Sequential Models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Natural Language Processing     Applications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NLP Applications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Assignment 2 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trike="sngStrike"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/>
                </a:tc>
              </a:tr>
              <a:tr h="1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Unsupervised Learning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Test 3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Assignments Evaluation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</a:tr>
              <a:tr h="14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Project Evaluation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 (Poster Session)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Project Evaluation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ED1F24"/>
                          </a:solidFill>
                        </a:rPr>
                        <a:t>  Project</a:t>
                      </a:r>
                      <a:endParaRPr>
                        <a:solidFill>
                          <a:srgbClr val="ED1F24"/>
                        </a:solidFill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surface intuition</a:t>
            </a:r>
            <a:endParaRPr/>
          </a:p>
        </p:txBody>
      </p:sp>
      <p:pic>
        <p:nvPicPr>
          <p:cNvPr id="846" name="Google Shape;84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650"/>
            <a:ext cx="8839202" cy="352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sp>
        <p:nvSpPr>
          <p:cNvPr id="852" name="Google Shape;852;p123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Regularization “simplifies” the model == reduces over-fitting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sp>
        <p:nvSpPr>
          <p:cNvPr id="858" name="Google Shape;858;p124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Regularization “simplifies” the model == reduces over-fitting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Too much regularization can also lead to under-fitting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sp>
        <p:nvSpPr>
          <p:cNvPr id="864" name="Google Shape;864;p125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Regularization “simplifies” the model == reduces over-fitting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Too much regularization can also lead to under-fitting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control the regularization term using </a:t>
            </a:r>
            <a:r>
              <a:rPr b="1" i="1" lang="en-GB"/>
              <a:t>alpha</a:t>
            </a:r>
            <a:r>
              <a:rPr b="1" lang="en-GB"/>
              <a:t>, a </a:t>
            </a:r>
            <a:r>
              <a:rPr b="1" i="1" lang="en-GB">
                <a:solidFill>
                  <a:srgbClr val="FF0000"/>
                </a:solidFill>
              </a:rPr>
              <a:t>hyper-parameter</a:t>
            </a:r>
            <a:endParaRPr b="1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 - alpha</a:t>
            </a:r>
            <a:endParaRPr/>
          </a:p>
        </p:txBody>
      </p:sp>
      <p:pic>
        <p:nvPicPr>
          <p:cNvPr id="870" name="Google Shape;87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13" y="1152425"/>
            <a:ext cx="5913764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7"/>
          <p:cNvSpPr txBox="1"/>
          <p:nvPr>
            <p:ph type="title"/>
          </p:nvPr>
        </p:nvSpPr>
        <p:spPr>
          <a:xfrm>
            <a:off x="311700" y="445025"/>
            <a:ext cx="3623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 - alpha</a:t>
            </a:r>
            <a:endParaRPr/>
          </a:p>
        </p:txBody>
      </p:sp>
      <p:pic>
        <p:nvPicPr>
          <p:cNvPr id="876" name="Google Shape;87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470" y="1032636"/>
            <a:ext cx="5637728" cy="351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127"/>
          <p:cNvSpPr/>
          <p:nvPr/>
        </p:nvSpPr>
        <p:spPr>
          <a:xfrm>
            <a:off x="1675350" y="949125"/>
            <a:ext cx="5793300" cy="17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8" name="Google Shape;878;p127"/>
          <p:cNvSpPr txBox="1"/>
          <p:nvPr/>
        </p:nvSpPr>
        <p:spPr>
          <a:xfrm>
            <a:off x="5717875" y="432100"/>
            <a:ext cx="33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alpha too small = over-fitting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p127"/>
          <p:cNvSpPr txBox="1"/>
          <p:nvPr/>
        </p:nvSpPr>
        <p:spPr>
          <a:xfrm>
            <a:off x="555575" y="2963125"/>
            <a:ext cx="66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28"/>
          <p:cNvSpPr txBox="1"/>
          <p:nvPr>
            <p:ph type="title"/>
          </p:nvPr>
        </p:nvSpPr>
        <p:spPr>
          <a:xfrm>
            <a:off x="311700" y="445025"/>
            <a:ext cx="3623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 - alpha</a:t>
            </a:r>
            <a:endParaRPr/>
          </a:p>
        </p:txBody>
      </p:sp>
      <p:pic>
        <p:nvPicPr>
          <p:cNvPr id="885" name="Google Shape;88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470" y="1032636"/>
            <a:ext cx="5637728" cy="351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28"/>
          <p:cNvSpPr/>
          <p:nvPr/>
        </p:nvSpPr>
        <p:spPr>
          <a:xfrm>
            <a:off x="1675350" y="949125"/>
            <a:ext cx="5793300" cy="17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7" name="Google Shape;887;p128"/>
          <p:cNvSpPr txBox="1"/>
          <p:nvPr/>
        </p:nvSpPr>
        <p:spPr>
          <a:xfrm>
            <a:off x="5717875" y="432100"/>
            <a:ext cx="33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alpha too small = over-fitting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8" name="Google Shape;888;p128"/>
          <p:cNvSpPr/>
          <p:nvPr/>
        </p:nvSpPr>
        <p:spPr>
          <a:xfrm>
            <a:off x="5526370" y="2770843"/>
            <a:ext cx="1942200" cy="1766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9" name="Google Shape;889;p128"/>
          <p:cNvSpPr txBox="1"/>
          <p:nvPr/>
        </p:nvSpPr>
        <p:spPr>
          <a:xfrm>
            <a:off x="5526375" y="4592575"/>
            <a:ext cx="35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alpha too large = under-fitting</a:t>
            </a:r>
            <a:endParaRPr sz="1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0" name="Google Shape;890;p128"/>
          <p:cNvSpPr txBox="1"/>
          <p:nvPr/>
        </p:nvSpPr>
        <p:spPr>
          <a:xfrm>
            <a:off x="555575" y="2963125"/>
            <a:ext cx="66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Hyper-parameters</a:t>
            </a:r>
            <a:endParaRPr/>
          </a:p>
        </p:txBody>
      </p:sp>
      <p:sp>
        <p:nvSpPr>
          <p:cNvPr id="896" name="Google Shape;896;p129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control the regularization term using </a:t>
            </a:r>
            <a:r>
              <a:rPr b="1" i="1" lang="en-GB"/>
              <a:t>alpha</a:t>
            </a:r>
            <a:r>
              <a:rPr b="1" lang="en-GB"/>
              <a:t>, a </a:t>
            </a:r>
            <a:r>
              <a:rPr b="1" i="1" lang="en-GB">
                <a:solidFill>
                  <a:srgbClr val="FF0000"/>
                </a:solidFill>
              </a:rPr>
              <a:t>hyper-parameter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Hyper-parameters</a:t>
            </a:r>
            <a:endParaRPr/>
          </a:p>
        </p:txBody>
      </p:sp>
      <p:sp>
        <p:nvSpPr>
          <p:cNvPr id="902" name="Google Shape;902;p130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control the regularization term using </a:t>
            </a:r>
            <a:r>
              <a:rPr b="1" i="1" lang="en-GB"/>
              <a:t>alpha</a:t>
            </a:r>
            <a:r>
              <a:rPr b="1" lang="en-GB"/>
              <a:t>, a </a:t>
            </a:r>
            <a:r>
              <a:rPr b="1" i="1" lang="en-GB">
                <a:solidFill>
                  <a:srgbClr val="FF0000"/>
                </a:solidFill>
              </a:rPr>
              <a:t>hyper-parameter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Other hyper-parameters: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Number of model learnable parameters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Number of training steps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Learning rate (next courses)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Batch size (next courses)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Hyper-parameters</a:t>
            </a:r>
            <a:endParaRPr/>
          </a:p>
        </p:txBody>
      </p:sp>
      <p:sp>
        <p:nvSpPr>
          <p:cNvPr id="908" name="Google Shape;908;p131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control the regularization term using </a:t>
            </a:r>
            <a:r>
              <a:rPr b="1" i="1" lang="en-GB"/>
              <a:t>alpha</a:t>
            </a:r>
            <a:r>
              <a:rPr b="1" lang="en-GB"/>
              <a:t>, a </a:t>
            </a:r>
            <a:r>
              <a:rPr b="1" i="1" lang="en-GB">
                <a:solidFill>
                  <a:srgbClr val="FF0000"/>
                </a:solidFill>
              </a:rPr>
              <a:t>hyper-parameter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Other hyper-parameters: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Number of model learnable parameters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Number of training steps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Learning rate (next courses)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Batch size (next courses)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need to be careful when we pick the hyper-parameters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Grading</a:t>
            </a:r>
            <a:endParaRPr/>
          </a:p>
        </p:txBody>
      </p:sp>
      <p:graphicFrame>
        <p:nvGraphicFramePr>
          <p:cNvPr id="162" name="Google Shape;162;p24"/>
          <p:cNvGraphicFramePr/>
          <p:nvPr/>
        </p:nvGraphicFramePr>
        <p:xfrm>
          <a:off x="311688" y="1424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{0B90AB0D-E838-4201-98C3-55C2EA5A9E2E}</a:tableStyleId>
              </a:tblPr>
              <a:tblGrid>
                <a:gridCol w="5539550"/>
                <a:gridCol w="1413100"/>
                <a:gridCol w="1567950"/>
              </a:tblGrid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Requirements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Assignment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 points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50%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(2.5 points)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Assignment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 points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 x Speed Tests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 point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</a:t>
                      </a:r>
                      <a:r>
                        <a:rPr b="1" lang="en-GB"/>
                        <a:t>BONUS</a:t>
                      </a:r>
                      <a:r>
                        <a:rPr lang="en-GB"/>
                        <a:t>] Good answers / questions during lectures and labs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max 2 points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Project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 points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50%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0000"/>
                          </a:solidFill>
                        </a:rPr>
                        <a:t>(2.5 points)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</a:t>
                      </a:r>
                      <a:r>
                        <a:rPr b="1" lang="en-GB"/>
                        <a:t>BONUS</a:t>
                      </a:r>
                      <a:r>
                        <a:rPr lang="en-GB"/>
                        <a:t>] Good interventions / questions during the poster session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max 1 point</a:t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ED1F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Train/validation/test</a:t>
            </a:r>
            <a:endParaRPr/>
          </a:p>
        </p:txBody>
      </p:sp>
      <p:sp>
        <p:nvSpPr>
          <p:cNvPr id="914" name="Google Shape;914;p132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Picking hyper-parameters on the test set can lead to </a:t>
            </a:r>
            <a:r>
              <a:rPr b="1" i="1" lang="en-GB"/>
              <a:t>hyper-parameter over-fitting</a:t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find hyper-parameters by evaluating the model on a </a:t>
            </a:r>
            <a:r>
              <a:rPr b="1" i="1" lang="en-GB">
                <a:solidFill>
                  <a:srgbClr val="FF0000"/>
                </a:solidFill>
              </a:rPr>
              <a:t>validation split</a:t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final performance of the model is the performance on the test set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915" name="Google Shape;915;p132"/>
          <p:cNvSpPr/>
          <p:nvPr/>
        </p:nvSpPr>
        <p:spPr>
          <a:xfrm>
            <a:off x="589500" y="2662175"/>
            <a:ext cx="3427800" cy="312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Train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6" name="Google Shape;916;p132"/>
          <p:cNvSpPr/>
          <p:nvPr/>
        </p:nvSpPr>
        <p:spPr>
          <a:xfrm>
            <a:off x="4017300" y="2662175"/>
            <a:ext cx="1713900" cy="312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Validation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132"/>
          <p:cNvSpPr/>
          <p:nvPr/>
        </p:nvSpPr>
        <p:spPr>
          <a:xfrm>
            <a:off x="6840600" y="2662175"/>
            <a:ext cx="1713900" cy="3126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Test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Train/validation/test</a:t>
            </a:r>
            <a:endParaRPr/>
          </a:p>
        </p:txBody>
      </p:sp>
      <p:sp>
        <p:nvSpPr>
          <p:cNvPr id="923" name="Google Shape;923;p133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Picking hyper-parameters on the test set can lead to </a:t>
            </a:r>
            <a:r>
              <a:rPr b="1" i="1" lang="en-GB"/>
              <a:t>hyper-parameter over-fitting</a:t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find hyper-parameters by evaluating the model on a </a:t>
            </a:r>
            <a:r>
              <a:rPr b="1" i="1" lang="en-GB">
                <a:solidFill>
                  <a:srgbClr val="FF0000"/>
                </a:solidFill>
              </a:rPr>
              <a:t>validation split</a:t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final performance of the model is the performance on the test set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When we don’t have much data, we can </a:t>
            </a:r>
            <a:r>
              <a:rPr b="1" i="1" lang="en-GB">
                <a:solidFill>
                  <a:srgbClr val="FF0000"/>
                </a:solidFill>
              </a:rPr>
              <a:t>cross-validate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924" name="Google Shape;924;p133"/>
          <p:cNvSpPr/>
          <p:nvPr/>
        </p:nvSpPr>
        <p:spPr>
          <a:xfrm>
            <a:off x="589500" y="2662175"/>
            <a:ext cx="3427800" cy="312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Train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5" name="Google Shape;925;p133"/>
          <p:cNvSpPr/>
          <p:nvPr/>
        </p:nvSpPr>
        <p:spPr>
          <a:xfrm>
            <a:off x="4017300" y="2662175"/>
            <a:ext cx="1713900" cy="312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Validation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133"/>
          <p:cNvSpPr/>
          <p:nvPr/>
        </p:nvSpPr>
        <p:spPr>
          <a:xfrm>
            <a:off x="6840600" y="2662175"/>
            <a:ext cx="1713900" cy="3126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Test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7" name="Google Shape;927;p133"/>
          <p:cNvSpPr/>
          <p:nvPr/>
        </p:nvSpPr>
        <p:spPr>
          <a:xfrm>
            <a:off x="589500" y="3566925"/>
            <a:ext cx="5141700" cy="312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Train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133"/>
          <p:cNvSpPr/>
          <p:nvPr/>
        </p:nvSpPr>
        <p:spPr>
          <a:xfrm>
            <a:off x="589500" y="3567875"/>
            <a:ext cx="1713900" cy="312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Fold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133"/>
          <p:cNvSpPr/>
          <p:nvPr/>
        </p:nvSpPr>
        <p:spPr>
          <a:xfrm>
            <a:off x="6840600" y="3566925"/>
            <a:ext cx="1713900" cy="3126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Test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133"/>
          <p:cNvSpPr/>
          <p:nvPr/>
        </p:nvSpPr>
        <p:spPr>
          <a:xfrm>
            <a:off x="589500" y="4020250"/>
            <a:ext cx="5141700" cy="312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Train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133"/>
          <p:cNvSpPr/>
          <p:nvPr/>
        </p:nvSpPr>
        <p:spPr>
          <a:xfrm>
            <a:off x="6840600" y="4020250"/>
            <a:ext cx="1713900" cy="3126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Test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133"/>
          <p:cNvSpPr/>
          <p:nvPr/>
        </p:nvSpPr>
        <p:spPr>
          <a:xfrm>
            <a:off x="589500" y="4473575"/>
            <a:ext cx="4537200" cy="312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Train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133"/>
          <p:cNvSpPr/>
          <p:nvPr/>
        </p:nvSpPr>
        <p:spPr>
          <a:xfrm>
            <a:off x="6840600" y="4473575"/>
            <a:ext cx="1713900" cy="3126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Test 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133"/>
          <p:cNvSpPr/>
          <p:nvPr/>
        </p:nvSpPr>
        <p:spPr>
          <a:xfrm>
            <a:off x="2303400" y="4020725"/>
            <a:ext cx="1713900" cy="312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Fold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133"/>
          <p:cNvSpPr/>
          <p:nvPr/>
        </p:nvSpPr>
        <p:spPr>
          <a:xfrm>
            <a:off x="4017300" y="4474525"/>
            <a:ext cx="1713900" cy="312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Fold 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recap - 1</a:t>
            </a:r>
            <a:endParaRPr/>
          </a:p>
        </p:txBody>
      </p:sp>
      <p:sp>
        <p:nvSpPr>
          <p:cNvPr id="941" name="Google Shape;941;p134"/>
          <p:cNvSpPr txBox="1"/>
          <p:nvPr>
            <p:ph idx="1" type="body"/>
          </p:nvPr>
        </p:nvSpPr>
        <p:spPr>
          <a:xfrm>
            <a:off x="311700" y="1152425"/>
            <a:ext cx="8685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</a:t>
            </a:r>
            <a:r>
              <a:rPr b="1" i="1" lang="en-GB">
                <a:solidFill>
                  <a:srgbClr val="FF0000"/>
                </a:solidFill>
              </a:rPr>
              <a:t>model</a:t>
            </a:r>
            <a:r>
              <a:rPr b="1" lang="en-GB"/>
              <a:t> </a:t>
            </a:r>
            <a:r>
              <a:rPr b="1" i="1" lang="en-GB">
                <a:solidFill>
                  <a:srgbClr val="FF0000"/>
                </a:solidFill>
              </a:rPr>
              <a:t>is a class of functions</a:t>
            </a:r>
            <a:r>
              <a:rPr b="1" lang="en-GB"/>
              <a:t> that takes some input and gives us an approximate output that we desire</a:t>
            </a:r>
            <a:endParaRPr b="1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recap - 1</a:t>
            </a:r>
            <a:endParaRPr/>
          </a:p>
        </p:txBody>
      </p:sp>
      <p:sp>
        <p:nvSpPr>
          <p:cNvPr id="947" name="Google Shape;947;p135"/>
          <p:cNvSpPr txBox="1"/>
          <p:nvPr>
            <p:ph idx="1" type="body"/>
          </p:nvPr>
        </p:nvSpPr>
        <p:spPr>
          <a:xfrm>
            <a:off x="311700" y="1152425"/>
            <a:ext cx="8685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</a:t>
            </a:r>
            <a:r>
              <a:rPr b="1" i="1" lang="en-GB">
                <a:solidFill>
                  <a:srgbClr val="FF0000"/>
                </a:solidFill>
              </a:rPr>
              <a:t>model</a:t>
            </a:r>
            <a:r>
              <a:rPr b="1" lang="en-GB"/>
              <a:t> </a:t>
            </a:r>
            <a:r>
              <a:rPr b="1" i="1" lang="en-GB">
                <a:solidFill>
                  <a:srgbClr val="FF0000"/>
                </a:solidFill>
              </a:rPr>
              <a:t>is a class of functions</a:t>
            </a:r>
            <a:r>
              <a:rPr b="1" lang="en-GB"/>
              <a:t> that takes some input and gives us an approximate output that we desire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i="1" lang="en-GB">
                <a:solidFill>
                  <a:srgbClr val="FF0000"/>
                </a:solidFill>
              </a:rPr>
              <a:t>Learning</a:t>
            </a:r>
            <a:r>
              <a:rPr b="1" lang="en-GB"/>
              <a:t> means </a:t>
            </a:r>
            <a:r>
              <a:rPr b="1" i="1" lang="en-GB">
                <a:solidFill>
                  <a:srgbClr val="FF0000"/>
                </a:solidFill>
              </a:rPr>
              <a:t>finding “good” parameters</a:t>
            </a:r>
            <a:r>
              <a:rPr b="1" lang="en-GB"/>
              <a:t> of a model on a training dataset (fitting the model)</a:t>
            </a:r>
            <a:endParaRPr b="1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recap - 1</a:t>
            </a:r>
            <a:endParaRPr/>
          </a:p>
        </p:txBody>
      </p:sp>
      <p:sp>
        <p:nvSpPr>
          <p:cNvPr id="953" name="Google Shape;953;p136"/>
          <p:cNvSpPr txBox="1"/>
          <p:nvPr>
            <p:ph idx="1" type="body"/>
          </p:nvPr>
        </p:nvSpPr>
        <p:spPr>
          <a:xfrm>
            <a:off x="311700" y="1152425"/>
            <a:ext cx="8685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</a:t>
            </a:r>
            <a:r>
              <a:rPr b="1" i="1" lang="en-GB">
                <a:solidFill>
                  <a:srgbClr val="FF0000"/>
                </a:solidFill>
              </a:rPr>
              <a:t>model</a:t>
            </a:r>
            <a:r>
              <a:rPr b="1" lang="en-GB"/>
              <a:t> </a:t>
            </a:r>
            <a:r>
              <a:rPr b="1" i="1" lang="en-GB">
                <a:solidFill>
                  <a:srgbClr val="FF0000"/>
                </a:solidFill>
              </a:rPr>
              <a:t>is a class of functions</a:t>
            </a:r>
            <a:r>
              <a:rPr b="1" lang="en-GB"/>
              <a:t> that takes some input and gives us an approximate output that we desire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i="1" lang="en-GB">
                <a:solidFill>
                  <a:srgbClr val="FF0000"/>
                </a:solidFill>
              </a:rPr>
              <a:t>Learning</a:t>
            </a:r>
            <a:r>
              <a:rPr b="1" lang="en-GB"/>
              <a:t> means </a:t>
            </a:r>
            <a:r>
              <a:rPr b="1" i="1" lang="en-GB">
                <a:solidFill>
                  <a:srgbClr val="FF0000"/>
                </a:solidFill>
              </a:rPr>
              <a:t>finding “good” parameters</a:t>
            </a:r>
            <a:r>
              <a:rPr b="1" lang="en-GB"/>
              <a:t> of a model on a training dataset (fitting the model)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Deep neural networks are very flexible models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recap - 2</a:t>
            </a:r>
            <a:endParaRPr/>
          </a:p>
        </p:txBody>
      </p:sp>
      <p:sp>
        <p:nvSpPr>
          <p:cNvPr id="959" name="Google Shape;959;p137"/>
          <p:cNvSpPr txBox="1"/>
          <p:nvPr>
            <p:ph idx="1" type="body"/>
          </p:nvPr>
        </p:nvSpPr>
        <p:spPr>
          <a:xfrm>
            <a:off x="311700" y="1152425"/>
            <a:ext cx="8685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Having very complicated models can lead to </a:t>
            </a:r>
            <a:r>
              <a:rPr b="1" i="1" lang="en-GB">
                <a:solidFill>
                  <a:srgbClr val="FF0000"/>
                </a:solidFill>
              </a:rPr>
              <a:t>over-fitting</a:t>
            </a:r>
            <a:r>
              <a:rPr b="1" lang="en-GB"/>
              <a:t> (high bias)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recap - 2</a:t>
            </a:r>
            <a:endParaRPr/>
          </a:p>
        </p:txBody>
      </p:sp>
      <p:sp>
        <p:nvSpPr>
          <p:cNvPr id="965" name="Google Shape;965;p138"/>
          <p:cNvSpPr txBox="1"/>
          <p:nvPr>
            <p:ph idx="1" type="body"/>
          </p:nvPr>
        </p:nvSpPr>
        <p:spPr>
          <a:xfrm>
            <a:off x="311700" y="1152425"/>
            <a:ext cx="8685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Having very complicated models can lead to </a:t>
            </a:r>
            <a:r>
              <a:rPr b="1" i="1" lang="en-GB">
                <a:solidFill>
                  <a:srgbClr val="FF0000"/>
                </a:solidFill>
              </a:rPr>
              <a:t>over-fitting</a:t>
            </a:r>
            <a:r>
              <a:rPr b="1" lang="en-GB"/>
              <a:t> (high bias)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Having</a:t>
            </a:r>
            <a:r>
              <a:rPr b="1" i="1" lang="en-GB"/>
              <a:t> </a:t>
            </a:r>
            <a:r>
              <a:rPr b="1" lang="en-GB"/>
              <a:t>models that are too simple can lead to </a:t>
            </a:r>
            <a:r>
              <a:rPr b="1" i="1" lang="en-GB">
                <a:solidFill>
                  <a:srgbClr val="FF0000"/>
                </a:solidFill>
              </a:rPr>
              <a:t>under-fitting</a:t>
            </a:r>
            <a:r>
              <a:rPr b="1" lang="en-GB"/>
              <a:t> (high variance)</a:t>
            </a:r>
            <a:endParaRPr b="1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recap - 2</a:t>
            </a:r>
            <a:endParaRPr/>
          </a:p>
        </p:txBody>
      </p:sp>
      <p:sp>
        <p:nvSpPr>
          <p:cNvPr id="971" name="Google Shape;971;p139"/>
          <p:cNvSpPr txBox="1"/>
          <p:nvPr>
            <p:ph idx="1" type="body"/>
          </p:nvPr>
        </p:nvSpPr>
        <p:spPr>
          <a:xfrm>
            <a:off x="311700" y="1152425"/>
            <a:ext cx="8685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fix under-fitting by using more data and having models that are more expressive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recap - 2</a:t>
            </a:r>
            <a:endParaRPr/>
          </a:p>
        </p:txBody>
      </p:sp>
      <p:sp>
        <p:nvSpPr>
          <p:cNvPr id="977" name="Google Shape;977;p140"/>
          <p:cNvSpPr txBox="1"/>
          <p:nvPr>
            <p:ph idx="1" type="body"/>
          </p:nvPr>
        </p:nvSpPr>
        <p:spPr>
          <a:xfrm>
            <a:off x="311700" y="1152425"/>
            <a:ext cx="8685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fix under-fitting by using more data and having models that are more expressive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fix over-fitting by </a:t>
            </a:r>
            <a:r>
              <a:rPr b="1" i="1" lang="en-GB">
                <a:solidFill>
                  <a:srgbClr val="FF0000"/>
                </a:solidFill>
              </a:rPr>
              <a:t>regularizing</a:t>
            </a:r>
            <a:r>
              <a:rPr b="1" lang="en-GB"/>
              <a:t> our model or simplifying it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recap - 2</a:t>
            </a:r>
            <a:endParaRPr/>
          </a:p>
        </p:txBody>
      </p:sp>
      <p:sp>
        <p:nvSpPr>
          <p:cNvPr id="983" name="Google Shape;983;p141"/>
          <p:cNvSpPr txBox="1"/>
          <p:nvPr>
            <p:ph idx="1" type="body"/>
          </p:nvPr>
        </p:nvSpPr>
        <p:spPr>
          <a:xfrm>
            <a:off x="311700" y="1152425"/>
            <a:ext cx="8685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fix under-fitting by using more data and having models that are more expressive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fix over-fitting by </a:t>
            </a:r>
            <a:r>
              <a:rPr b="1" i="1" lang="en-GB">
                <a:solidFill>
                  <a:srgbClr val="FF0000"/>
                </a:solidFill>
              </a:rPr>
              <a:t>regularizing</a:t>
            </a:r>
            <a:r>
              <a:rPr b="1" lang="en-GB"/>
              <a:t> our model or simplifying it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There are special parameters that are not learned, called </a:t>
            </a:r>
            <a:r>
              <a:rPr b="1" i="1" lang="en-GB">
                <a:solidFill>
                  <a:srgbClr val="FF0000"/>
                </a:solidFill>
              </a:rPr>
              <a:t>hyper-parameters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Deep Learning Book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266325"/>
            <a:ext cx="5891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A lot of the course and slides is based on “Understanding Deep Learning” by Simon J.D. Prince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The book is free: </a:t>
            </a:r>
            <a:r>
              <a:rPr b="1" lang="en-GB" u="sng">
                <a:solidFill>
                  <a:schemeClr val="hlink"/>
                </a:solidFill>
                <a:hlinkClick r:id="rId3"/>
              </a:rPr>
              <a:t>http://udlbook.com/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If you want to </a:t>
            </a:r>
            <a:r>
              <a:rPr b="1" lang="en-GB"/>
              <a:t>delve</a:t>
            </a:r>
            <a:r>
              <a:rPr b="1" lang="en-GB"/>
              <a:t> deeper into some concepts, we highly recommend you to read it!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Special thanks to Emanuela Haller for some of the slides for this lecture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050" y="1093563"/>
            <a:ext cx="2636099" cy="29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recap - 2</a:t>
            </a:r>
            <a:endParaRPr/>
          </a:p>
        </p:txBody>
      </p:sp>
      <p:sp>
        <p:nvSpPr>
          <p:cNvPr id="989" name="Google Shape;989;p142"/>
          <p:cNvSpPr txBox="1"/>
          <p:nvPr>
            <p:ph idx="1" type="body"/>
          </p:nvPr>
        </p:nvSpPr>
        <p:spPr>
          <a:xfrm>
            <a:off x="311700" y="1152425"/>
            <a:ext cx="8685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fix under-fitting by using more data and having models that are more expressive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can fix over-fitting by </a:t>
            </a:r>
            <a:r>
              <a:rPr b="1" i="1" lang="en-GB">
                <a:solidFill>
                  <a:srgbClr val="FF0000"/>
                </a:solidFill>
              </a:rPr>
              <a:t>regularizing</a:t>
            </a:r>
            <a:r>
              <a:rPr b="1" lang="en-GB"/>
              <a:t> our model or simplifying it</a:t>
            </a:r>
            <a:endParaRPr b="1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There are special parameters that are not learned, called </a:t>
            </a:r>
            <a:r>
              <a:rPr b="1" i="1" lang="en-GB">
                <a:solidFill>
                  <a:srgbClr val="FF0000"/>
                </a:solidFill>
              </a:rPr>
              <a:t>hyper-parameters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should pick our hyper-parameters on a </a:t>
            </a:r>
            <a:r>
              <a:rPr b="1" i="1" lang="en-GB">
                <a:solidFill>
                  <a:srgbClr val="FF0000"/>
                </a:solidFill>
              </a:rPr>
              <a:t>validation subset</a:t>
            </a:r>
            <a:endParaRPr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3"/>
          <p:cNvSpPr txBox="1"/>
          <p:nvPr>
            <p:ph type="title"/>
          </p:nvPr>
        </p:nvSpPr>
        <p:spPr>
          <a:xfrm>
            <a:off x="311700" y="4704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Next: Neural Networks</a:t>
            </a:r>
            <a:endParaRPr/>
          </a:p>
        </p:txBody>
      </p:sp>
      <p:pic>
        <p:nvPicPr>
          <p:cNvPr id="995" name="Google Shape;99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150" y="2008850"/>
            <a:ext cx="2993700" cy="29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001" name="Google Shape;1001;p1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Understanding Deep Learning - Simon J.D. Prince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http://udlbook.com/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Pattern Recognition and Machine Learning - Christopher Bishop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romanUcPeriod"/>
            </a:pPr>
            <a:r>
              <a:rPr lang="en-GB"/>
              <a:t>Deep Learning Overview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88" y="1152425"/>
            <a:ext cx="551523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88" y="1152425"/>
            <a:ext cx="551523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88" y="1152425"/>
            <a:ext cx="5515234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400" y="1152425"/>
            <a:ext cx="5515226" cy="368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88" y="1152425"/>
            <a:ext cx="5515234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400" y="1152425"/>
            <a:ext cx="5515226" cy="368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4400" y="1152424"/>
            <a:ext cx="5515226" cy="368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88" y="1152425"/>
            <a:ext cx="5515234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400" y="1152425"/>
            <a:ext cx="5515226" cy="368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4400" y="1152424"/>
            <a:ext cx="5515226" cy="368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4025" y="3687750"/>
            <a:ext cx="881925" cy="8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Team 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825" y="0"/>
            <a:ext cx="1657175" cy="614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4"/>
          <p:cNvGrpSpPr/>
          <p:nvPr/>
        </p:nvGrpSpPr>
        <p:grpSpPr>
          <a:xfrm>
            <a:off x="310488" y="1289551"/>
            <a:ext cx="5938825" cy="1553156"/>
            <a:chOff x="311675" y="1289551"/>
            <a:chExt cx="5938825" cy="1553156"/>
          </a:xfrm>
        </p:grpSpPr>
        <p:pic>
          <p:nvPicPr>
            <p:cNvPr id="75" name="Google Shape;7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238" y="1289551"/>
              <a:ext cx="903600" cy="878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76" name="Google Shape;76;p14"/>
            <p:cNvSpPr txBox="1"/>
            <p:nvPr/>
          </p:nvSpPr>
          <p:spPr>
            <a:xfrm>
              <a:off x="311675" y="2227106"/>
              <a:ext cx="1196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Florin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Brad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77" name="Google Shape;77;p14"/>
            <p:cNvPicPr preferRelativeResize="0"/>
            <p:nvPr/>
          </p:nvPicPr>
          <p:blipFill rotWithShape="1">
            <a:blip r:embed="rId5">
              <a:alphaModFix/>
            </a:blip>
            <a:srcRect b="0" l="806" r="797" t="0"/>
            <a:stretch/>
          </p:blipFill>
          <p:spPr>
            <a:xfrm>
              <a:off x="1958642" y="1289551"/>
              <a:ext cx="903599" cy="8784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78" name="Google Shape;78;p14"/>
            <p:cNvSpPr txBox="1"/>
            <p:nvPr/>
          </p:nvSpPr>
          <p:spPr>
            <a:xfrm>
              <a:off x="1571206" y="2227106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Elena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Burceanu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79" name="Google Shape;79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59045" y="1289551"/>
              <a:ext cx="903600" cy="8784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80" name="Google Shape;80;p14"/>
            <p:cNvSpPr txBox="1"/>
            <p:nvPr/>
          </p:nvSpPr>
          <p:spPr>
            <a:xfrm>
              <a:off x="3071600" y="2227106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Marius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Drăgoi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81" name="Google Shape;8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59450" y="1289551"/>
              <a:ext cx="903600" cy="878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82" name="Google Shape;82;p14"/>
            <p:cNvSpPr txBox="1"/>
            <p:nvPr/>
          </p:nvSpPr>
          <p:spPr>
            <a:xfrm>
              <a:off x="4572000" y="2227106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Florin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Gogianu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83" name="Google Shape;83;p14"/>
          <p:cNvSpPr txBox="1"/>
          <p:nvPr/>
        </p:nvSpPr>
        <p:spPr>
          <a:xfrm>
            <a:off x="6459850" y="2895938"/>
            <a:ext cx="229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Andrei Nicolicioiu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Mila, Montreal, Canada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6807550" y="1416250"/>
            <a:ext cx="15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Invited Speaker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3917" y="1917797"/>
            <a:ext cx="903260" cy="876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4"/>
          <p:cNvSpPr txBox="1"/>
          <p:nvPr/>
        </p:nvSpPr>
        <p:spPr>
          <a:xfrm>
            <a:off x="0" y="4719600"/>
            <a:ext cx="65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Light"/>
                <a:ea typeface="Roboto Light"/>
                <a:cs typeface="Roboto Light"/>
                <a:sym typeface="Roboto Light"/>
              </a:rPr>
              <a:t>{fbrad, eburceanu, mdragoi, fgogianu, amanolache, eoneata, ssmeu}@bitdefender.com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6339098" y="4719588"/>
            <a:ext cx="253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Light"/>
                <a:ea typeface="Roboto Light"/>
                <a:cs typeface="Roboto Light"/>
                <a:sym typeface="Roboto Light"/>
              </a:rPr>
              <a:t>andrei.nicolicioiu@gmail.com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88" name="Google Shape;88;p14"/>
          <p:cNvGrpSpPr/>
          <p:nvPr/>
        </p:nvGrpSpPr>
        <p:grpSpPr>
          <a:xfrm>
            <a:off x="940250" y="3146588"/>
            <a:ext cx="4679325" cy="1573025"/>
            <a:chOff x="70787" y="3146588"/>
            <a:chExt cx="4679325" cy="1573025"/>
          </a:xfrm>
        </p:grpSpPr>
        <p:sp>
          <p:nvSpPr>
            <p:cNvPr id="89" name="Google Shape;89;p14"/>
            <p:cNvSpPr txBox="1"/>
            <p:nvPr/>
          </p:nvSpPr>
          <p:spPr>
            <a:xfrm>
              <a:off x="70787" y="4104012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Andrei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Manolache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0" name="Google Shape;90;p14"/>
            <p:cNvSpPr txBox="1"/>
            <p:nvPr/>
          </p:nvSpPr>
          <p:spPr>
            <a:xfrm>
              <a:off x="1571212" y="4104012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Elisabeta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Oneață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3071612" y="4104012"/>
              <a:ext cx="16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Ștefan</a:t>
              </a:r>
              <a:b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</a:br>
              <a:r>
                <a:rPr lang="en-GB">
                  <a:latin typeface="Roboto Medium"/>
                  <a:ea typeface="Roboto Medium"/>
                  <a:cs typeface="Roboto Medium"/>
                  <a:sym typeface="Roboto Medium"/>
                </a:rPr>
                <a:t>Smeu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pic>
          <p:nvPicPr>
            <p:cNvPr id="92" name="Google Shape;92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58650" y="3146587"/>
              <a:ext cx="903598" cy="87840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93" name="Google Shape;9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3958" y="3146600"/>
            <a:ext cx="903599" cy="878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07776" y="3153637"/>
            <a:ext cx="903598" cy="86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266325"/>
            <a:ext cx="8435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Main idea: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Given an input “x” we want to obtain a label “y”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We want to “learn” a mapping from x to y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</a:t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1266325"/>
            <a:ext cx="8435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Main idea: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Given an input “x” we want to obtain a label “y”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We want to “learn” a mapping from x to 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Examples: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Does this picture contain a cat or a dog? f(picture) = dog/cat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Is the sentiment in this text positive or negative? f(text) = positive/negative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What should be the price of this house? f(house) = [0, 1.000.000] $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</a:t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254591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4104975"/>
            <a:ext cx="8435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Given some characteristics, predict one real number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Linear, fully-</a:t>
            </a:r>
            <a:r>
              <a:rPr b="1" lang="en-GB">
                <a:solidFill>
                  <a:srgbClr val="FF0000"/>
                </a:solidFill>
              </a:rPr>
              <a:t>connected</a:t>
            </a:r>
            <a:r>
              <a:rPr b="1" lang="en-GB">
                <a:solidFill>
                  <a:srgbClr val="FF0000"/>
                </a:solidFill>
              </a:rPr>
              <a:t> neural network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classification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4104975"/>
            <a:ext cx="8435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Given some text, output the sentiment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Transformers, Recurrent neural networks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2545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</a:t>
            </a:r>
            <a:r>
              <a:rPr lang="en-GB"/>
              <a:t> classification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4104975"/>
            <a:ext cx="8435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Given some image, output the sentiment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Visual </a:t>
            </a:r>
            <a:r>
              <a:rPr b="1" lang="en-GB">
                <a:solidFill>
                  <a:srgbClr val="FF0000"/>
                </a:solidFill>
              </a:rPr>
              <a:t>Transformers, Convolutional neural networks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2545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“model”?</a:t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4152000"/>
            <a:ext cx="84351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“model” is an equation relating the input (age) with the output (height)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want to search for the equation that best fits our data (learning)</a:t>
            </a:r>
            <a:endParaRPr b="1"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738" y="1480363"/>
            <a:ext cx="5424518" cy="21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“model”?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4152000"/>
            <a:ext cx="84351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Deep neural networks are just a family of very flexible equations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Finding a “good” neural network for the given data = “Deep Learning”</a:t>
            </a:r>
            <a:endParaRPr b="1"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738" y="1480363"/>
            <a:ext cx="5424518" cy="21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segmentation</a:t>
            </a:r>
            <a:endParaRPr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311700" y="4104975"/>
            <a:ext cx="8435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Given some image, output a segmentation mask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Encoder-Decoder networks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234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Translation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311700" y="4104975"/>
            <a:ext cx="8435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Given some text in English, output the same text in French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Encoder-Decoder networks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54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Captioning</a:t>
            </a:r>
            <a:endParaRPr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11700" y="4104975"/>
            <a:ext cx="8435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Given some image, output a description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6" cy="253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Team page: </a:t>
            </a:r>
            <a:r>
              <a:rPr lang="en-GB" sz="1800" u="sng">
                <a:solidFill>
                  <a:srgbClr val="006E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bit-ml.github.io</a:t>
            </a:r>
            <a:endParaRPr sz="1800">
              <a:solidFill>
                <a:srgbClr val="006E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850" y="1311750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825" y="0"/>
            <a:ext cx="1657175" cy="6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generation from text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11700" y="4104975"/>
            <a:ext cx="84351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Given some description, output an image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54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Sounds good! Why do we need anything else?</a:t>
            </a:r>
            <a:endParaRPr/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75" y="1152424"/>
            <a:ext cx="5515226" cy="368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250" y="2956375"/>
            <a:ext cx="1703350" cy="1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2586" y="3032573"/>
            <a:ext cx="1598825" cy="15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4386" y="3032573"/>
            <a:ext cx="1598825" cy="1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Sounds good! Why do we need anything else?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11700" y="1928625"/>
            <a:ext cx="8435100" cy="19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Most of the data found in the wild is </a:t>
            </a:r>
            <a:r>
              <a:rPr b="1" i="1" lang="en-GB"/>
              <a:t>not labeled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Labeling data is </a:t>
            </a:r>
            <a:r>
              <a:rPr b="1" i="1" lang="en-GB"/>
              <a:t>very expensive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Sounds good! Why do we need anything else?</a:t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75" y="1152424"/>
            <a:ext cx="5515226" cy="368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325" y="3001850"/>
            <a:ext cx="1703350" cy="1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75" y="3001850"/>
            <a:ext cx="1703350" cy="1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3275" y="3174263"/>
            <a:ext cx="1420001" cy="141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/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88" y="1173025"/>
            <a:ext cx="5515234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050" y="3869025"/>
            <a:ext cx="757924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/>
          </a:p>
        </p:txBody>
      </p:sp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311700" y="1152425"/>
            <a:ext cx="51894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Learning something about the dataset </a:t>
            </a:r>
            <a:r>
              <a:rPr b="1" i="1" lang="en-GB"/>
              <a:t>without</a:t>
            </a:r>
            <a:r>
              <a:rPr b="1" lang="en-GB"/>
              <a:t> labels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Clustering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Generative modelling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Predicting missing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Outlier detection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753" y="715350"/>
            <a:ext cx="3127124" cy="37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/>
          </a:p>
        </p:txBody>
      </p:sp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311700" y="1152425"/>
            <a:ext cx="51894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Learning something about the dataset </a:t>
            </a:r>
            <a:r>
              <a:rPr b="1" i="1" lang="en-GB"/>
              <a:t>without</a:t>
            </a:r>
            <a:r>
              <a:rPr b="1" lang="en-GB"/>
              <a:t> labels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Clustering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Generative modelling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Predicting missing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Outlier detection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This is a </a:t>
            </a:r>
            <a:r>
              <a:rPr b="1" i="1" lang="en-GB"/>
              <a:t>very hot topic</a:t>
            </a:r>
            <a:r>
              <a:rPr b="1" lang="en-GB"/>
              <a:t> right now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753" y="715350"/>
            <a:ext cx="3127124" cy="37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/>
          </a:p>
        </p:txBody>
      </p:sp>
      <p:sp>
        <p:nvSpPr>
          <p:cNvPr id="336" name="Google Shape;336;p49"/>
          <p:cNvSpPr txBox="1"/>
          <p:nvPr>
            <p:ph idx="1" type="body"/>
          </p:nvPr>
        </p:nvSpPr>
        <p:spPr>
          <a:xfrm>
            <a:off x="311700" y="1152425"/>
            <a:ext cx="51894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Learning something about the dataset </a:t>
            </a:r>
            <a:r>
              <a:rPr b="1" i="1" lang="en-GB"/>
              <a:t>without</a:t>
            </a:r>
            <a:r>
              <a:rPr b="1" lang="en-GB"/>
              <a:t> labels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Clustering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Generative modelling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Predicting missing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Outlier detection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This is a </a:t>
            </a:r>
            <a:r>
              <a:rPr b="1" i="1" lang="en-GB"/>
              <a:t>very hot topic</a:t>
            </a:r>
            <a:r>
              <a:rPr b="1" lang="en-GB"/>
              <a:t> right now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/>
              <a:t>Self-supervised learning</a:t>
            </a:r>
            <a:r>
              <a:rPr b="1" lang="en-GB"/>
              <a:t> is very popular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Language Modelling (GPT, Gemini etc.)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Image generation (Diffusion etc.)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Image colorization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etc</a:t>
            </a:r>
            <a:endParaRPr b="1"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753" y="715350"/>
            <a:ext cx="3127124" cy="37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78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0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/ ML Community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Bucharest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Bucharest Deep Learning</a:t>
            </a:r>
            <a:r>
              <a:rPr lang="en-GB" u="sng">
                <a:latin typeface="Roboto Medium"/>
                <a:ea typeface="Roboto Medium"/>
                <a:cs typeface="Roboto Medium"/>
                <a:sym typeface="Roboto Medium"/>
                <a:hlinkClick r:id="rId4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Reading Group @ Unibuc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Bucharest AI</a:t>
            </a:r>
            <a:r>
              <a:rPr lang="en-GB" u="sng">
                <a:latin typeface="Roboto Medium"/>
                <a:ea typeface="Roboto Medium"/>
                <a:cs typeface="Roboto Medium"/>
                <a:sym typeface="Roboto Medium"/>
                <a:hlinkClick r:id="rId7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 Romania</a:t>
            </a:r>
            <a:endParaRPr>
              <a:solidFill>
                <a:srgbClr val="006E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4832400" y="1266175"/>
            <a:ext cx="4220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Events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Romanian AI Days</a:t>
            </a:r>
            <a:r>
              <a:rPr lang="en-GB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0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Medium"/>
              <a:buChar char="○"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Late September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EEML Summer School</a:t>
            </a:r>
            <a:r>
              <a:rPr lang="en-GB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2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Medium"/>
              <a:buChar char="○"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15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-20 July 2024 - </a:t>
            </a:r>
            <a:r>
              <a:rPr lang="en-GB" sz="18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Novi Sad, Serbia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988" y="151325"/>
            <a:ext cx="4952023" cy="441522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 txBox="1"/>
          <p:nvPr>
            <p:ph idx="1" type="body"/>
          </p:nvPr>
        </p:nvSpPr>
        <p:spPr>
          <a:xfrm>
            <a:off x="2441850" y="4615150"/>
            <a:ext cx="42603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Generative Adversarial Networks (Goodfellow et al., 2014)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idx="1" type="body"/>
          </p:nvPr>
        </p:nvSpPr>
        <p:spPr>
          <a:xfrm>
            <a:off x="3501275" y="4644300"/>
            <a:ext cx="22719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DALL-E 3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(OpenAI, 2023)</a:t>
            </a:r>
            <a:endParaRPr sz="1200"/>
          </a:p>
        </p:txBody>
      </p:sp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913" y="161050"/>
            <a:ext cx="4876174" cy="44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3501275" y="4644300"/>
            <a:ext cx="22719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Sora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(OpenAI, 2024)</a:t>
            </a:r>
            <a:endParaRPr sz="1200"/>
          </a:p>
        </p:txBody>
      </p:sp>
      <p:pic>
        <p:nvPicPr>
          <p:cNvPr descr="Introducing Sora, our text-to-video model.&#10;&#10;Sora can create videos of up to 60 seconds featuring highly detailed scenes, complex camera motion, and multiple characters with vibrant emotions.&#10;&#10;We’ll be taking several important safety steps ahead of making Sora available in OpenAI’s products. We are working with red teamers — domain experts in areas like misinformation, hateful content, and bias — who are adversarially testing the model.&#10;&#10;All the clips in this video were generated directly by Sora without modification.&#10;&#10;Learn more about Sora: https://openai.com/sora&#10;&#10;Chapters:&#10;00:09 Dancing Kangaroo&#10;00:22 Snow Dogs&#10;00:43 River Birds&#10;00:55 Petri Dish Pandas&#10;01:08 Big Sur&#10;01:21 Movie Trailer Astronaut&#10;01:40 Coffee Pirates&#10;01:57 Tokyo Snow&#10;02:09 Cyberpunk Robot&#10;02:30 Candle Monster&#10;02:43 The Offroader&#10;03:04 Paper Origami&#10;03:27 Nosy Cat&#10;03:38 Woolly Mammoths&#10;03:51 Lagos&#10;04:14 Television Gallery&#10;04:37 Cloud Reader&#10;04:59 Miniature Construction &#10;05:11 Gold Rush Aerial &#10;05:38 Fairytale Furball &#10;05:49 Amalfi Coast Aerial&#10;06:12 Tokyo Tourist&#10;06:31 Blossoming Flower&#10;06:42 Art Museum &#10;07:05 Solemn Gentleman&#10;07:28 Eye Close-up&#10;07:47 Chinese New Year&#10;07:58 Surfing Otter&#10;08:17 Dalmatian in the Window&#10;08:31 Tokyo Train&#10;08:42 Zen Garden Gnome&#10;08:53 Flock of Paper Planes&#10;09:16 Lost Lone Wolf" id="365" name="Google Shape;365;p54" title="Introducing Sora — OpenAI’s text-to-video mode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50" y="164575"/>
            <a:ext cx="7900350" cy="44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89" y="558738"/>
            <a:ext cx="8871276" cy="40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/>
          <p:nvPr>
            <p:ph idx="1" type="body"/>
          </p:nvPr>
        </p:nvSpPr>
        <p:spPr>
          <a:xfrm>
            <a:off x="3501275" y="4644300"/>
            <a:ext cx="22719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ChatGPT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(OpenAI, 2022)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/>
          </a:p>
        </p:txBody>
      </p:sp>
      <p:pic>
        <p:nvPicPr>
          <p:cNvPr id="377" name="Google Shape;3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88" y="1173025"/>
            <a:ext cx="5515234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425" y="3810700"/>
            <a:ext cx="757924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/>
          </a:p>
        </p:txBody>
      </p:sp>
      <p:sp>
        <p:nvSpPr>
          <p:cNvPr id="384" name="Google Shape;384;p57"/>
          <p:cNvSpPr txBox="1"/>
          <p:nvPr>
            <p:ph idx="1" type="body"/>
          </p:nvPr>
        </p:nvSpPr>
        <p:spPr>
          <a:xfrm>
            <a:off x="311700" y="1152425"/>
            <a:ext cx="85206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set of </a:t>
            </a:r>
            <a:r>
              <a:rPr b="1" i="1" lang="en-GB">
                <a:solidFill>
                  <a:srgbClr val="FF0000"/>
                </a:solidFill>
              </a:rPr>
              <a:t>states</a:t>
            </a:r>
            <a:endParaRPr b="1" i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/>
          </a:p>
        </p:txBody>
      </p:sp>
      <p:sp>
        <p:nvSpPr>
          <p:cNvPr id="390" name="Google Shape;390;p58"/>
          <p:cNvSpPr txBox="1"/>
          <p:nvPr>
            <p:ph idx="1" type="body"/>
          </p:nvPr>
        </p:nvSpPr>
        <p:spPr>
          <a:xfrm>
            <a:off x="311700" y="1152425"/>
            <a:ext cx="85206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set of </a:t>
            </a:r>
            <a:r>
              <a:rPr b="1" i="1" lang="en-GB">
                <a:solidFill>
                  <a:srgbClr val="FF0000"/>
                </a:solidFill>
              </a:rPr>
              <a:t>states</a:t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set of </a:t>
            </a:r>
            <a:r>
              <a:rPr b="1" i="1" lang="en-GB">
                <a:solidFill>
                  <a:srgbClr val="FF0000"/>
                </a:solidFill>
              </a:rPr>
              <a:t>actions</a:t>
            </a:r>
            <a:endParaRPr b="1" i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/>
          </a:p>
        </p:txBody>
      </p:sp>
      <p:sp>
        <p:nvSpPr>
          <p:cNvPr id="396" name="Google Shape;396;p59"/>
          <p:cNvSpPr txBox="1"/>
          <p:nvPr>
            <p:ph idx="1" type="body"/>
          </p:nvPr>
        </p:nvSpPr>
        <p:spPr>
          <a:xfrm>
            <a:off x="311700" y="1152425"/>
            <a:ext cx="85206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set of </a:t>
            </a:r>
            <a:r>
              <a:rPr b="1" i="1" lang="en-GB">
                <a:solidFill>
                  <a:srgbClr val="FF0000"/>
                </a:solidFill>
              </a:rPr>
              <a:t>states</a:t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set of </a:t>
            </a:r>
            <a:r>
              <a:rPr b="1" i="1" lang="en-GB">
                <a:solidFill>
                  <a:srgbClr val="FF0000"/>
                </a:solidFill>
              </a:rPr>
              <a:t>actions</a:t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set of </a:t>
            </a:r>
            <a:r>
              <a:rPr b="1" i="1" lang="en-GB">
                <a:solidFill>
                  <a:srgbClr val="FF0000"/>
                </a:solidFill>
              </a:rPr>
              <a:t>rewards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/>
          </a:p>
        </p:txBody>
      </p:sp>
      <p:sp>
        <p:nvSpPr>
          <p:cNvPr id="402" name="Google Shape;402;p60"/>
          <p:cNvSpPr txBox="1"/>
          <p:nvPr>
            <p:ph idx="1" type="body"/>
          </p:nvPr>
        </p:nvSpPr>
        <p:spPr>
          <a:xfrm>
            <a:off x="311700" y="1152425"/>
            <a:ext cx="85206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set of </a:t>
            </a:r>
            <a:r>
              <a:rPr b="1" i="1" lang="en-GB">
                <a:solidFill>
                  <a:srgbClr val="FF0000"/>
                </a:solidFill>
              </a:rPr>
              <a:t>states</a:t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set of </a:t>
            </a:r>
            <a:r>
              <a:rPr b="1" i="1" lang="en-GB">
                <a:solidFill>
                  <a:srgbClr val="FF0000"/>
                </a:solidFill>
              </a:rPr>
              <a:t>actions</a:t>
            </a:r>
            <a:endParaRPr b="1" i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set of </a:t>
            </a:r>
            <a:r>
              <a:rPr b="1" i="1" lang="en-GB">
                <a:solidFill>
                  <a:srgbClr val="FF0000"/>
                </a:solidFill>
              </a:rPr>
              <a:t>rewards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Goal: take </a:t>
            </a:r>
            <a:r>
              <a:rPr b="1" i="1" lang="en-GB">
                <a:solidFill>
                  <a:srgbClr val="FF0000"/>
                </a:solidFill>
              </a:rPr>
              <a:t>actions</a:t>
            </a:r>
            <a:r>
              <a:rPr b="1" lang="en-GB"/>
              <a:t> to change the </a:t>
            </a:r>
            <a:r>
              <a:rPr b="1" i="1" lang="en-GB">
                <a:solidFill>
                  <a:srgbClr val="FF0000"/>
                </a:solidFill>
              </a:rPr>
              <a:t>state</a:t>
            </a:r>
            <a:r>
              <a:rPr b="1" lang="en-GB"/>
              <a:t> and maximize the </a:t>
            </a:r>
            <a:r>
              <a:rPr b="1" i="1" lang="en-GB">
                <a:solidFill>
                  <a:srgbClr val="FF0000"/>
                </a:solidFill>
              </a:rPr>
              <a:t>rewards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Data is gathered while you explore the environment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Chess</a:t>
            </a:r>
            <a:endParaRPr/>
          </a:p>
        </p:txBody>
      </p:sp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311700" y="1152425"/>
            <a:ext cx="85206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States: valid states of the chess board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Actions: all valid moved at a certain step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Rewards: gain points by taking pieces, lose points by losing pieces</a:t>
            </a:r>
            <a:endParaRPr b="1"/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88" y="2395925"/>
            <a:ext cx="8749022" cy="24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Eastern European Machine Learning Summer School</a:t>
            </a:r>
            <a:endParaRPr sz="3600"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265500" y="27576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15-20 July 2024, Novi Sad, Serbia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6E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https://www.eeml.eu/home</a:t>
            </a:r>
            <a:endParaRPr>
              <a:solidFill>
                <a:srgbClr val="006EFF"/>
              </a:solidFill>
            </a:endParaRPr>
          </a:p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Deep Learning</a:t>
            </a:r>
            <a:r>
              <a:rPr lang="en-GB"/>
              <a:t> lectures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Tutorial sessions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Paper reading sessions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Poster sessions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Top speakers from: </a:t>
            </a:r>
            <a:r>
              <a:rPr b="1" lang="en-GB"/>
              <a:t>DeepMind, Google, New York University, McGill, ETH Zurich, Cambridge, Oxford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Application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Extended abstract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Deadline: 29 March 2024</a:t>
            </a:r>
            <a:endParaRPr b="1"/>
          </a:p>
        </p:txBody>
      </p:sp>
      <p:sp>
        <p:nvSpPr>
          <p:cNvPr id="117" name="Google Shape;117;p17"/>
          <p:cNvSpPr txBox="1"/>
          <p:nvPr/>
        </p:nvSpPr>
        <p:spPr>
          <a:xfrm>
            <a:off x="77100" y="465987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BONUS 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points for acceptance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Chess</a:t>
            </a:r>
            <a:endParaRPr/>
          </a:p>
        </p:txBody>
      </p:sp>
      <p:sp>
        <p:nvSpPr>
          <p:cNvPr id="415" name="Google Shape;415;p62"/>
          <p:cNvSpPr txBox="1"/>
          <p:nvPr>
            <p:ph idx="1" type="body"/>
          </p:nvPr>
        </p:nvSpPr>
        <p:spPr>
          <a:xfrm>
            <a:off x="311700" y="1152425"/>
            <a:ext cx="46263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Kasparov v.s. IBM Deep Blue, ‘96-’97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First time an AI system won v.s. </a:t>
            </a:r>
            <a:r>
              <a:rPr b="1" lang="en-GB"/>
              <a:t>a</a:t>
            </a:r>
            <a:r>
              <a:rPr b="1" lang="en-GB"/>
              <a:t> world champion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Kasparov ended up winning the series with 4-2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Expert system, no deep learning, no reinforcement learning</a:t>
            </a:r>
            <a:endParaRPr b="1"/>
          </a:p>
        </p:txBody>
      </p:sp>
      <p:pic>
        <p:nvPicPr>
          <p:cNvPr id="416" name="Google Shape;4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88" y="1533325"/>
            <a:ext cx="3849434" cy="28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AlphaGo</a:t>
            </a:r>
            <a:endParaRPr/>
          </a:p>
        </p:txBody>
      </p:sp>
      <p:sp>
        <p:nvSpPr>
          <p:cNvPr id="422" name="Google Shape;422;p63"/>
          <p:cNvSpPr txBox="1"/>
          <p:nvPr>
            <p:ph idx="1" type="body"/>
          </p:nvPr>
        </p:nvSpPr>
        <p:spPr>
          <a:xfrm>
            <a:off x="311700" y="1152425"/>
            <a:ext cx="46263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Fan Hui v.s. AlphaGo, 2015; Lee Sedol v.s. AlphaGo, 206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First time an AI system won v.s. a pro Go player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AlphaGo invented new moves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Using Deep Reinforcement Learning</a:t>
            </a:r>
            <a:endParaRPr b="1"/>
          </a:p>
        </p:txBody>
      </p:sp>
      <p:pic>
        <p:nvPicPr>
          <p:cNvPr id="423" name="Google Shape;4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75" y="1765350"/>
            <a:ext cx="4307649" cy="24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 with Human Feedback</a:t>
            </a:r>
            <a:endParaRPr/>
          </a:p>
        </p:txBody>
      </p:sp>
      <p:sp>
        <p:nvSpPr>
          <p:cNvPr id="429" name="Google Shape;429;p64"/>
          <p:cNvSpPr txBox="1"/>
          <p:nvPr>
            <p:ph idx="1" type="body"/>
          </p:nvPr>
        </p:nvSpPr>
        <p:spPr>
          <a:xfrm>
            <a:off x="311700" y="1152425"/>
            <a:ext cx="8520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Large Language Model </a:t>
            </a:r>
            <a:r>
              <a:rPr b="1" i="1" lang="en-GB"/>
              <a:t>alignment</a:t>
            </a:r>
            <a:r>
              <a:rPr b="1" lang="en-GB"/>
              <a:t> </a:t>
            </a:r>
            <a:r>
              <a:rPr b="1" lang="en-GB"/>
              <a:t>breakthrough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Key technique used for building ChatGPT</a:t>
            </a:r>
            <a:endParaRPr b="1"/>
          </a:p>
        </p:txBody>
      </p:sp>
      <p:pic>
        <p:nvPicPr>
          <p:cNvPr id="430" name="Google Shape;4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1125"/>
            <a:ext cx="8839201" cy="280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  <p:sp>
        <p:nvSpPr>
          <p:cNvPr id="436" name="Google Shape;436;p65"/>
          <p:cNvSpPr txBox="1"/>
          <p:nvPr>
            <p:ph idx="1" type="body"/>
          </p:nvPr>
        </p:nvSpPr>
        <p:spPr>
          <a:xfrm>
            <a:off x="311700" y="1152425"/>
            <a:ext cx="8520600" cy="3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1958 - Perceptron (first “neural” model)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1986 - Backpropagation (how to “train” deep models)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1989 - Convolutional Neural Networks (Supervised, first practical success)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2012 - AlexNet wins ImageNet competition (Supervised, kickstarts new AI era)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2014 - Generative Adversarial Networks (Unsupervised, high-quality image synthesis)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2014 - Deep Q Learning (Reinforcement, superhuman performance on Atari games)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2016 - AlphaGo (Reinforcement, “solves” Go)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2017 - Neural Machine Translation (Supervised)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2019 - “Large” Language Models (Unsupervised)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2022 - Dall-E 2 (Unsupervised, image synthesis from text)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2022 - ChatGPT (Unsupervised, aligned LLM)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2023 - GPT4 (Unsupervised, multi-modal language+images)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2024 - Sora (Unsupervised, video synthesis from text)</a:t>
            </a:r>
            <a:endParaRPr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2018 Turing Award</a:t>
            </a:r>
            <a:endParaRPr/>
          </a:p>
        </p:txBody>
      </p:sp>
      <p:pic>
        <p:nvPicPr>
          <p:cNvPr id="442" name="Google Shape;4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88" y="1152425"/>
            <a:ext cx="6546823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investments in AI</a:t>
            </a:r>
            <a:endParaRPr/>
          </a:p>
        </p:txBody>
      </p:sp>
      <p:pic>
        <p:nvPicPr>
          <p:cNvPr id="448" name="Google Shape;4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4568349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975" y="589551"/>
            <a:ext cx="4669325" cy="1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274" y="2571751"/>
            <a:ext cx="3959151" cy="189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investments in AI</a:t>
            </a:r>
            <a:endParaRPr/>
          </a:p>
        </p:txBody>
      </p:sp>
      <p:pic>
        <p:nvPicPr>
          <p:cNvPr id="456" name="Google Shape;4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274" y="2571751"/>
            <a:ext cx="3959151" cy="189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25"/>
            <a:ext cx="4669327" cy="348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2975" y="589551"/>
            <a:ext cx="4669325" cy="1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romanUcPeriod" startAt="2"/>
            </a:pPr>
            <a:r>
              <a:rPr lang="en-GB"/>
              <a:t>Supervised Learning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71450"/>
            <a:ext cx="54483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113" y="-85737"/>
            <a:ext cx="3990975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71450"/>
            <a:ext cx="54483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613" y="-85725"/>
            <a:ext cx="3990975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/ ML Community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Research Centers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FMI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 Marius Popescu, Bogdan Alexe, Radu Ionescu, Liviu Dinu et al.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UPB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 Traian Rebedea, Marius Leordeanu et al.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IMAR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 Marius Leordeanu et al.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UT 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(Cluj): Lucian Bușoniu et al.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Bitdefender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en-GB" u="sng">
                <a:solidFill>
                  <a:srgbClr val="006EFF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bit-ml.github.io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 team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Siemens 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(Brașov): Lucian Itu et al.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4832400" y="1266175"/>
            <a:ext cx="4220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Industry</a:t>
            </a: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Bitdefender</a:t>
            </a:r>
            <a:r>
              <a:rPr lang="en-GB"/>
              <a:t>: ML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Arnia</a:t>
            </a:r>
            <a:r>
              <a:rPr lang="en-GB"/>
              <a:t>: Outsourcing CV,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Sparktech</a:t>
            </a:r>
            <a:r>
              <a:rPr lang="en-GB"/>
              <a:t>: Outsourcing CV, NLP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Xperi</a:t>
            </a:r>
            <a:r>
              <a:rPr lang="en-GB"/>
              <a:t>: CV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Siemens </a:t>
            </a:r>
            <a:r>
              <a:rPr lang="en-GB"/>
              <a:t>(Brasov): Medical CV, 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BOSCH </a:t>
            </a:r>
            <a:r>
              <a:rPr lang="en-GB"/>
              <a:t>(Cluj): Autonomous driving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Continental </a:t>
            </a:r>
            <a:r>
              <a:rPr lang="en-GB"/>
              <a:t>(Timișoara): Autonomous driving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</a:pPr>
            <a:r>
              <a:rPr b="1" lang="en-GB"/>
              <a:t>Adobe</a:t>
            </a:r>
            <a:r>
              <a:rPr lang="en-GB"/>
              <a:t>: NLP, CV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71450"/>
            <a:ext cx="54483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overview</a:t>
            </a:r>
            <a:endParaRPr/>
          </a:p>
        </p:txBody>
      </p:sp>
      <p:sp>
        <p:nvSpPr>
          <p:cNvPr id="486" name="Google Shape;486;p73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Supervised learning model </a:t>
            </a:r>
            <a:r>
              <a:rPr b="1" lang="en-GB"/>
              <a:t>= mapping an input to an output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model is an equation </a:t>
            </a:r>
            <a:endParaRPr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overview</a:t>
            </a:r>
            <a:endParaRPr/>
          </a:p>
        </p:txBody>
      </p:sp>
      <p:sp>
        <p:nvSpPr>
          <p:cNvPr id="492" name="Google Shape;492;p74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Supervised learning model </a:t>
            </a:r>
            <a:r>
              <a:rPr b="1" lang="en-GB"/>
              <a:t>= mapping an input to an output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model is an equation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Example: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The input is the number of hours a student has studied for the Deep Learning course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The output is an </a:t>
            </a:r>
            <a:r>
              <a:rPr b="1" lang="en-GB"/>
              <a:t>estimated final grade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overview</a:t>
            </a:r>
            <a:endParaRPr/>
          </a:p>
        </p:txBody>
      </p:sp>
      <p:sp>
        <p:nvSpPr>
          <p:cNvPr id="498" name="Google Shape;498;p75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Supervised learning model </a:t>
            </a:r>
            <a:r>
              <a:rPr b="1" lang="en-GB"/>
              <a:t>= mapping an input to an output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model is an equation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Example: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The input is the number of hours a student has studied for the Deep Learning course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The output is an estimated final grade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model includes </a:t>
            </a:r>
            <a:r>
              <a:rPr b="1" lang="en-GB">
                <a:solidFill>
                  <a:srgbClr val="FF0000"/>
                </a:solidFill>
              </a:rPr>
              <a:t>parameters</a:t>
            </a:r>
            <a:r>
              <a:rPr b="1" lang="en-GB"/>
              <a:t> which affect the output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overview</a:t>
            </a:r>
            <a:endParaRPr/>
          </a:p>
        </p:txBody>
      </p:sp>
      <p:sp>
        <p:nvSpPr>
          <p:cNvPr id="504" name="Google Shape;504;p76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Supervised learning model </a:t>
            </a:r>
            <a:r>
              <a:rPr b="1" lang="en-GB"/>
              <a:t>= mapping an input to an output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model is an equation  </a:t>
            </a:r>
            <a:r>
              <a:rPr b="1" lang="en-GB">
                <a:solidFill>
                  <a:srgbClr val="FF0000"/>
                </a:solidFill>
              </a:rPr>
              <a:t>a family of equations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Example: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The input is the number of hours a student has studied for the Deep Learning course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The output is an estimated final grade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model includes </a:t>
            </a:r>
            <a:r>
              <a:rPr b="1" lang="en-GB">
                <a:solidFill>
                  <a:srgbClr val="FF0000"/>
                </a:solidFill>
              </a:rPr>
              <a:t>parameters</a:t>
            </a:r>
            <a:r>
              <a:rPr b="1" lang="en-GB"/>
              <a:t> which affect the output</a:t>
            </a:r>
            <a:endParaRPr b="1"/>
          </a:p>
        </p:txBody>
      </p:sp>
      <p:cxnSp>
        <p:nvCxnSpPr>
          <p:cNvPr id="505" name="Google Shape;505;p76"/>
          <p:cNvCxnSpPr/>
          <p:nvPr/>
        </p:nvCxnSpPr>
        <p:spPr>
          <a:xfrm flipH="1" rot="10800000">
            <a:off x="2218400" y="1714650"/>
            <a:ext cx="1272000" cy="6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 overview</a:t>
            </a:r>
            <a:endParaRPr/>
          </a:p>
        </p:txBody>
      </p:sp>
      <p:sp>
        <p:nvSpPr>
          <p:cNvPr id="511" name="Google Shape;511;p77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FF0000"/>
                </a:solidFill>
              </a:rPr>
              <a:t>Supervised learning model </a:t>
            </a:r>
            <a:r>
              <a:rPr b="1" lang="en-GB"/>
              <a:t>= mapping an input to an output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model is an equation  </a:t>
            </a:r>
            <a:r>
              <a:rPr b="1" lang="en-GB">
                <a:solidFill>
                  <a:srgbClr val="FF0000"/>
                </a:solidFill>
              </a:rPr>
              <a:t>a family of equations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Example: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The input is the number of hours a student has studied for the Deep Learning course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The output is an estimated final grade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The model includes </a:t>
            </a:r>
            <a:r>
              <a:rPr b="1" lang="en-GB">
                <a:solidFill>
                  <a:srgbClr val="FF0000"/>
                </a:solidFill>
              </a:rPr>
              <a:t>parameters</a:t>
            </a:r>
            <a:r>
              <a:rPr b="1" lang="en-GB"/>
              <a:t> which affect the output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Training = finding the parameters that gives us the best output from inputs on the training dataset</a:t>
            </a:r>
            <a:endParaRPr b="1"/>
          </a:p>
        </p:txBody>
      </p:sp>
      <p:cxnSp>
        <p:nvCxnSpPr>
          <p:cNvPr id="512" name="Google Shape;512;p77"/>
          <p:cNvCxnSpPr/>
          <p:nvPr/>
        </p:nvCxnSpPr>
        <p:spPr>
          <a:xfrm flipH="1" rot="10800000">
            <a:off x="2218400" y="1714650"/>
            <a:ext cx="1272000" cy="6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</a:t>
            </a:r>
            <a:endParaRPr/>
          </a:p>
        </p:txBody>
      </p:sp>
      <p:sp>
        <p:nvSpPr>
          <p:cNvPr id="518" name="Google Shape;518;p78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Training dataset of </a:t>
            </a:r>
            <a:r>
              <a:rPr b="1" i="1" lang="en-GB"/>
              <a:t>I</a:t>
            </a:r>
            <a:r>
              <a:rPr b="1" lang="en-GB"/>
              <a:t> pairs of input/output examples: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519" name="Google Shape;5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988" y="1646875"/>
            <a:ext cx="1418025" cy="36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</a:t>
            </a:r>
            <a:endParaRPr/>
          </a:p>
        </p:txBody>
      </p:sp>
      <p:sp>
        <p:nvSpPr>
          <p:cNvPr id="525" name="Google Shape;525;p79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Training dataset of </a:t>
            </a:r>
            <a:r>
              <a:rPr b="1" i="1" lang="en-GB"/>
              <a:t>I</a:t>
            </a:r>
            <a:r>
              <a:rPr b="1" lang="en-GB"/>
              <a:t> pairs of input/output examples: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Loss function measures how good or bad the model is: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                                                                                      , or shorter: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526" name="Google Shape;5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988" y="1646875"/>
            <a:ext cx="1418025" cy="36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513" y="2509973"/>
            <a:ext cx="3041275" cy="10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900" y="2622425"/>
            <a:ext cx="621439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</a:t>
            </a:r>
            <a:endParaRPr/>
          </a:p>
        </p:txBody>
      </p:sp>
      <p:sp>
        <p:nvSpPr>
          <p:cNvPr id="534" name="Google Shape;534;p80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Training dataset of </a:t>
            </a:r>
            <a:r>
              <a:rPr b="1" i="1" lang="en-GB"/>
              <a:t>I</a:t>
            </a:r>
            <a:r>
              <a:rPr b="1" lang="en-GB"/>
              <a:t> pairs of input/output examples: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Loss function measures how good or bad the model is: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                                                                                      , or shorter: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Parameters:     , model:  </a:t>
            </a:r>
            <a:endParaRPr b="1"/>
          </a:p>
        </p:txBody>
      </p:sp>
      <p:pic>
        <p:nvPicPr>
          <p:cNvPr id="535" name="Google Shape;53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988" y="1646875"/>
            <a:ext cx="1418025" cy="36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513" y="2509973"/>
            <a:ext cx="3041275" cy="10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100" y="4079925"/>
            <a:ext cx="184050" cy="2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300" y="4050038"/>
            <a:ext cx="1418000" cy="32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4900" y="2622425"/>
            <a:ext cx="621439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</a:t>
            </a:r>
            <a:endParaRPr/>
          </a:p>
        </p:txBody>
      </p:sp>
      <p:sp>
        <p:nvSpPr>
          <p:cNvPr id="545" name="Google Shape;545;p81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have a loss of some parameters of our model: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546" name="Google Shape;5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663" y="2128500"/>
            <a:ext cx="728675" cy="3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600" y="2256450"/>
            <a:ext cx="1247775" cy="1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1"/>
          <p:cNvSpPr txBox="1"/>
          <p:nvPr/>
        </p:nvSpPr>
        <p:spPr>
          <a:xfrm>
            <a:off x="6402575" y="2128500"/>
            <a:ext cx="25329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scalar, the lower the better.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Administrative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</a:t>
            </a:r>
            <a:endParaRPr/>
          </a:p>
        </p:txBody>
      </p:sp>
      <p:sp>
        <p:nvSpPr>
          <p:cNvPr id="554" name="Google Shape;554;p82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have a loss of some parameters of our model: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now want to find the parameters that minimize the loss: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555" name="Google Shape;55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663" y="2128500"/>
            <a:ext cx="728675" cy="3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975" y="3809125"/>
            <a:ext cx="26860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600" y="2256450"/>
            <a:ext cx="1247775" cy="1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2"/>
          <p:cNvSpPr txBox="1"/>
          <p:nvPr/>
        </p:nvSpPr>
        <p:spPr>
          <a:xfrm>
            <a:off x="6402575" y="2128500"/>
            <a:ext cx="25329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scalar, the lower the better.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endParaRPr/>
          </a:p>
        </p:txBody>
      </p:sp>
      <p:sp>
        <p:nvSpPr>
          <p:cNvPr id="564" name="Google Shape;564;p83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To test the performance of the model, we need a separate </a:t>
            </a:r>
            <a:r>
              <a:rPr b="1" i="1" lang="en-GB">
                <a:solidFill>
                  <a:srgbClr val="FF0000"/>
                </a:solidFill>
              </a:rPr>
              <a:t>test dataset</a:t>
            </a:r>
            <a:r>
              <a:rPr b="1" lang="en-GB"/>
              <a:t>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Training performance is </a:t>
            </a:r>
            <a:r>
              <a:rPr b="1" i="1" lang="en-GB"/>
              <a:t>not</a:t>
            </a:r>
            <a:r>
              <a:rPr b="1" lang="en-GB"/>
              <a:t> a good indicator for </a:t>
            </a:r>
            <a:r>
              <a:rPr b="1" i="1" lang="en-GB"/>
              <a:t>general</a:t>
            </a:r>
            <a:r>
              <a:rPr b="1" lang="en-GB"/>
              <a:t> performance.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When a model has very good train performance and bad test performance, we say that it has </a:t>
            </a:r>
            <a:r>
              <a:rPr b="1" i="1" lang="en-GB">
                <a:solidFill>
                  <a:srgbClr val="FF0000"/>
                </a:solidFill>
              </a:rPr>
              <a:t>over-fitted</a:t>
            </a:r>
            <a:r>
              <a:rPr b="1" lang="en-GB"/>
              <a:t> the training data.</a:t>
            </a:r>
            <a:endParaRPr b="1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</a:t>
            </a:r>
            <a:endParaRPr/>
          </a:p>
        </p:txBody>
      </p:sp>
      <p:sp>
        <p:nvSpPr>
          <p:cNvPr id="570" name="Google Shape;570;p84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Model: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Parameters:</a:t>
            </a:r>
            <a:endParaRPr b="1"/>
          </a:p>
        </p:txBody>
      </p:sp>
      <p:pic>
        <p:nvPicPr>
          <p:cNvPr id="571" name="Google Shape;57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63" y="1724013"/>
            <a:ext cx="19526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75" y="3676400"/>
            <a:ext cx="3905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000" y="1152425"/>
            <a:ext cx="35433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</a:t>
            </a:r>
            <a:endParaRPr/>
          </a:p>
        </p:txBody>
      </p:sp>
      <p:sp>
        <p:nvSpPr>
          <p:cNvPr id="579" name="Google Shape;579;p85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Model: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Parameters:</a:t>
            </a:r>
            <a:endParaRPr b="1"/>
          </a:p>
        </p:txBody>
      </p:sp>
      <p:pic>
        <p:nvPicPr>
          <p:cNvPr id="580" name="Google Shape;58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63" y="1724013"/>
            <a:ext cx="19526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75" y="3676400"/>
            <a:ext cx="3905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000" y="1152425"/>
            <a:ext cx="35433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</a:t>
            </a:r>
            <a:endParaRPr/>
          </a:p>
        </p:txBody>
      </p:sp>
      <p:sp>
        <p:nvSpPr>
          <p:cNvPr id="588" name="Google Shape;588;p86"/>
          <p:cNvSpPr txBox="1"/>
          <p:nvPr>
            <p:ph idx="1" type="body"/>
          </p:nvPr>
        </p:nvSpPr>
        <p:spPr>
          <a:xfrm>
            <a:off x="311700" y="115242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Model: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Parameters:</a:t>
            </a:r>
            <a:endParaRPr b="1"/>
          </a:p>
        </p:txBody>
      </p:sp>
      <p:pic>
        <p:nvPicPr>
          <p:cNvPr id="589" name="Google Shape;5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63" y="1724013"/>
            <a:ext cx="19526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75" y="3676400"/>
            <a:ext cx="3905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000" y="1152425"/>
            <a:ext cx="35433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training data</a:t>
            </a:r>
            <a:endParaRPr/>
          </a:p>
        </p:txBody>
      </p:sp>
      <p:sp>
        <p:nvSpPr>
          <p:cNvPr id="597" name="Google Shape;597;p87"/>
          <p:cNvSpPr txBox="1"/>
          <p:nvPr>
            <p:ph idx="1" type="body"/>
          </p:nvPr>
        </p:nvSpPr>
        <p:spPr>
          <a:xfrm>
            <a:off x="4572000" y="1152425"/>
            <a:ext cx="42603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Loss function: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/>
              <a:t>“Least squares loss”</a:t>
            </a:r>
            <a:endParaRPr b="1" i="1"/>
          </a:p>
        </p:txBody>
      </p:sp>
      <p:pic>
        <p:nvPicPr>
          <p:cNvPr id="598" name="Google Shape;59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3738"/>
            <a:ext cx="3789716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425" y="1771650"/>
            <a:ext cx="30194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sp>
        <p:nvSpPr>
          <p:cNvPr id="605" name="Google Shape;605;p88"/>
          <p:cNvSpPr txBox="1"/>
          <p:nvPr>
            <p:ph idx="1" type="body"/>
          </p:nvPr>
        </p:nvSpPr>
        <p:spPr>
          <a:xfrm>
            <a:off x="4572000" y="1152425"/>
            <a:ext cx="42603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Loss function: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/>
              <a:t>“Least squares loss”</a:t>
            </a:r>
            <a:endParaRPr b="1" i="1"/>
          </a:p>
        </p:txBody>
      </p:sp>
      <p:pic>
        <p:nvPicPr>
          <p:cNvPr id="606" name="Google Shape;60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425" y="1771650"/>
            <a:ext cx="30194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3738"/>
            <a:ext cx="378971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sp>
        <p:nvSpPr>
          <p:cNvPr id="613" name="Google Shape;613;p89"/>
          <p:cNvSpPr txBox="1"/>
          <p:nvPr>
            <p:ph idx="1" type="body"/>
          </p:nvPr>
        </p:nvSpPr>
        <p:spPr>
          <a:xfrm>
            <a:off x="4572000" y="1152425"/>
            <a:ext cx="42603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Loss function: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/>
              <a:t>“Least squares loss”</a:t>
            </a:r>
            <a:endParaRPr b="1" i="1"/>
          </a:p>
        </p:txBody>
      </p:sp>
      <p:pic>
        <p:nvPicPr>
          <p:cNvPr id="614" name="Google Shape;6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425" y="1771650"/>
            <a:ext cx="30194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3738"/>
            <a:ext cx="379940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sp>
        <p:nvSpPr>
          <p:cNvPr id="621" name="Google Shape;621;p90"/>
          <p:cNvSpPr txBox="1"/>
          <p:nvPr>
            <p:ph idx="1" type="body"/>
          </p:nvPr>
        </p:nvSpPr>
        <p:spPr>
          <a:xfrm>
            <a:off x="4572000" y="1152425"/>
            <a:ext cx="42603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Loss function: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/>
              <a:t>“Least squares loss”</a:t>
            </a:r>
            <a:endParaRPr b="1" i="1"/>
          </a:p>
        </p:txBody>
      </p:sp>
      <p:pic>
        <p:nvPicPr>
          <p:cNvPr id="622" name="Google Shape;62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425" y="1771650"/>
            <a:ext cx="30194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3738"/>
            <a:ext cx="379940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sp>
        <p:nvSpPr>
          <p:cNvPr id="629" name="Google Shape;629;p91"/>
          <p:cNvSpPr txBox="1"/>
          <p:nvPr>
            <p:ph idx="1" type="body"/>
          </p:nvPr>
        </p:nvSpPr>
        <p:spPr>
          <a:xfrm>
            <a:off x="4572000" y="1152425"/>
            <a:ext cx="42603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Loss function: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/>
              <a:t>“Least squares loss”</a:t>
            </a:r>
            <a:endParaRPr b="1" i="1"/>
          </a:p>
        </p:txBody>
      </p:sp>
      <p:pic>
        <p:nvPicPr>
          <p:cNvPr id="630" name="Google Shape;6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425" y="1771650"/>
            <a:ext cx="30194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58025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Lectures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Wednesday: 18:00 - 20:00 (Room 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3 speed tests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5 minutes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1-2 short questions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Labs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Wednesday: 16:00 - 18:00 (Room 303)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Course Materials</a:t>
            </a:r>
            <a:r>
              <a:rPr lang="en-GB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https://drive.google.com/drive/folders/1smd1apqWeA6j_ks8CpOQA5msIeQNlBcp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pic>
        <p:nvPicPr>
          <p:cNvPr id="637" name="Google Shape;63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8025"/>
            <a:ext cx="35242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000" y="1491388"/>
            <a:ext cx="31623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pic>
        <p:nvPicPr>
          <p:cNvPr id="644" name="Google Shape;64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8025"/>
            <a:ext cx="35242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475" y="1491388"/>
            <a:ext cx="31718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pic>
        <p:nvPicPr>
          <p:cNvPr id="651" name="Google Shape;65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8025"/>
            <a:ext cx="35242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475" y="1491388"/>
            <a:ext cx="31718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pic>
        <p:nvPicPr>
          <p:cNvPr id="658" name="Google Shape;65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200" y="1152425"/>
            <a:ext cx="7073600" cy="36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pic>
        <p:nvPicPr>
          <p:cNvPr id="664" name="Google Shape;66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63" y="1152425"/>
            <a:ext cx="66960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pic>
        <p:nvPicPr>
          <p:cNvPr id="670" name="Google Shape;67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63" y="1152425"/>
            <a:ext cx="66960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pic>
        <p:nvPicPr>
          <p:cNvPr id="676" name="Google Shape;67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63" y="1152425"/>
            <a:ext cx="66960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pic>
        <p:nvPicPr>
          <p:cNvPr id="682" name="Google Shape;68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63" y="1152425"/>
            <a:ext cx="66960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1D Linear Regression loss function</a:t>
            </a:r>
            <a:endParaRPr/>
          </a:p>
        </p:txBody>
      </p:sp>
      <p:pic>
        <p:nvPicPr>
          <p:cNvPr id="688" name="Google Shape;68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63" y="1152425"/>
            <a:ext cx="669607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00"/>
          <p:cNvSpPr txBox="1"/>
          <p:nvPr>
            <p:ph idx="1" type="body"/>
          </p:nvPr>
        </p:nvSpPr>
        <p:spPr>
          <a:xfrm>
            <a:off x="2197063" y="4610000"/>
            <a:ext cx="47499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This technique is known as </a:t>
            </a:r>
            <a:r>
              <a:rPr b="1" i="1" lang="en-GB">
                <a:solidFill>
                  <a:srgbClr val="FF0000"/>
                </a:solidFill>
              </a:rPr>
              <a:t>gradient descent</a:t>
            </a:r>
            <a:r>
              <a:rPr b="1" lang="en-GB"/>
              <a:t>.</a:t>
            </a:r>
            <a:endParaRPr b="1" i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all the hassle?</a:t>
            </a:r>
            <a:endParaRPr/>
          </a:p>
        </p:txBody>
      </p:sp>
      <p:sp>
        <p:nvSpPr>
          <p:cNvPr id="695" name="Google Shape;695;p101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 know from analysis that the line has a closed form! We can find a global minima! You even showed this in the lab!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Assignments and Projects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2 Assignments</a:t>
            </a:r>
            <a:r>
              <a:rPr lang="en-GB"/>
              <a:t> (</a:t>
            </a:r>
            <a:r>
              <a:rPr b="1" lang="en-GB"/>
              <a:t>PyTorch</a:t>
            </a:r>
            <a:r>
              <a:rPr lang="en-GB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Related to the lab content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Submission deadline: 2 or 3 weeks after publishing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penalties for delays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Both of them will be presented in Week 9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1 Project </a:t>
            </a:r>
            <a:r>
              <a:rPr lang="en-GB"/>
              <a:t>(</a:t>
            </a:r>
            <a:r>
              <a:rPr b="1" lang="en-GB"/>
              <a:t>PyTorch</a:t>
            </a:r>
            <a:r>
              <a:rPr lang="en-GB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Teams of 2 members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Subjects will be proposed in Week 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student should choose a subject until Week 6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Will be presented in Week 10 - Poster Session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all the hassle?</a:t>
            </a:r>
            <a:endParaRPr/>
          </a:p>
        </p:txBody>
      </p:sp>
      <p:sp>
        <p:nvSpPr>
          <p:cNvPr id="701" name="Google Shape;701;p102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 know from analysis that the line has a closed form! We can find a global minima! You even showed this in the lab!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Yes, but the line is a very simple model. More complicated models give non-convex loss surfaces.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all the hassle?</a:t>
            </a:r>
            <a:endParaRPr/>
          </a:p>
        </p:txBody>
      </p:sp>
      <p:sp>
        <p:nvSpPr>
          <p:cNvPr id="707" name="Google Shape;707;p103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 know from analysis that the line has a closed form! We can find a global minima! You even showed this in the lab!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Yes, but the line is a very simple model. More complicated models give non-convex loss surfaces.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could try all of the slope and intercept combinations!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all the hassle?</a:t>
            </a:r>
            <a:endParaRPr/>
          </a:p>
        </p:txBody>
      </p:sp>
      <p:sp>
        <p:nvSpPr>
          <p:cNvPr id="713" name="Google Shape;713;p104"/>
          <p:cNvSpPr txBox="1"/>
          <p:nvPr>
            <p:ph idx="1" type="body"/>
          </p:nvPr>
        </p:nvSpPr>
        <p:spPr>
          <a:xfrm>
            <a:off x="31171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 know from analysis that the line has a closed form! We can find a global minima! You even showed this in the lab!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Yes, but the line is a very simple model. More complicated models give non-convex loss surfaces.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 could try all of the slope and intercept combinations!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Plausible way of optimizing for a line, not tractable for millions of parameters.</a:t>
            </a:r>
            <a:endParaRPr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Measuring performance</a:t>
            </a:r>
            <a:endParaRPr/>
          </a:p>
        </p:txBody>
      </p:sp>
      <p:pic>
        <p:nvPicPr>
          <p:cNvPr id="719" name="Google Shape;71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4800"/>
            <a:ext cx="8839199" cy="261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Measuring performance</a:t>
            </a:r>
            <a:endParaRPr/>
          </a:p>
        </p:txBody>
      </p:sp>
      <p:pic>
        <p:nvPicPr>
          <p:cNvPr id="725" name="Google Shape;72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4038"/>
            <a:ext cx="8839199" cy="259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Bias-Variance Tradeoff</a:t>
            </a:r>
            <a:endParaRPr/>
          </a:p>
        </p:txBody>
      </p:sp>
      <p:sp>
        <p:nvSpPr>
          <p:cNvPr id="731" name="Google Shape;731;p107"/>
          <p:cNvSpPr txBox="1"/>
          <p:nvPr>
            <p:ph idx="1" type="body"/>
          </p:nvPr>
        </p:nvSpPr>
        <p:spPr>
          <a:xfrm>
            <a:off x="311700" y="1152425"/>
            <a:ext cx="8520600" cy="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Bias = deviation from the mean of the function due to model limitations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32" name="Google Shape;732;p107"/>
          <p:cNvPicPr preferRelativeResize="0"/>
          <p:nvPr/>
        </p:nvPicPr>
        <p:blipFill rotWithShape="1">
          <a:blip r:embed="rId3">
            <a:alphaModFix/>
          </a:blip>
          <a:srcRect b="0" l="35675" r="32425" t="0"/>
          <a:stretch/>
        </p:blipFill>
        <p:spPr>
          <a:xfrm>
            <a:off x="1110350" y="2126775"/>
            <a:ext cx="2916850" cy="29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Bias-Variance Tradeoff</a:t>
            </a:r>
            <a:endParaRPr/>
          </a:p>
        </p:txBody>
      </p:sp>
      <p:sp>
        <p:nvSpPr>
          <p:cNvPr id="738" name="Google Shape;738;p108"/>
          <p:cNvSpPr txBox="1"/>
          <p:nvPr>
            <p:ph idx="1" type="body"/>
          </p:nvPr>
        </p:nvSpPr>
        <p:spPr>
          <a:xfrm>
            <a:off x="311700" y="1152425"/>
            <a:ext cx="8520600" cy="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Bias = deviation from the mean of the function due to model limitations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Variance = uncertainty in the model due to the training set</a:t>
            </a:r>
            <a:endParaRPr b="1"/>
          </a:p>
        </p:txBody>
      </p:sp>
      <p:pic>
        <p:nvPicPr>
          <p:cNvPr id="739" name="Google Shape;739;p108"/>
          <p:cNvPicPr preferRelativeResize="0"/>
          <p:nvPr/>
        </p:nvPicPr>
        <p:blipFill rotWithShape="1">
          <a:blip r:embed="rId3">
            <a:alphaModFix/>
          </a:blip>
          <a:srcRect b="0" l="35675" r="32425" t="0"/>
          <a:stretch/>
        </p:blipFill>
        <p:spPr>
          <a:xfrm>
            <a:off x="1110350" y="2126775"/>
            <a:ext cx="2916850" cy="29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08"/>
          <p:cNvPicPr preferRelativeResize="0"/>
          <p:nvPr/>
        </p:nvPicPr>
        <p:blipFill rotWithShape="1">
          <a:blip r:embed="rId3">
            <a:alphaModFix/>
          </a:blip>
          <a:srcRect b="0" l="67299" r="0" t="0"/>
          <a:stretch/>
        </p:blipFill>
        <p:spPr>
          <a:xfrm>
            <a:off x="5379199" y="2126775"/>
            <a:ext cx="2990123" cy="29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9"/>
          <p:cNvSpPr txBox="1"/>
          <p:nvPr>
            <p:ph type="title"/>
          </p:nvPr>
        </p:nvSpPr>
        <p:spPr>
          <a:xfrm>
            <a:off x="311700" y="445025"/>
            <a:ext cx="15678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Variance</a:t>
            </a:r>
            <a:endParaRPr/>
          </a:p>
        </p:txBody>
      </p:sp>
      <p:pic>
        <p:nvPicPr>
          <p:cNvPr id="746" name="Google Shape;74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188" y="-17687"/>
            <a:ext cx="4185626" cy="50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09"/>
          <p:cNvSpPr/>
          <p:nvPr/>
        </p:nvSpPr>
        <p:spPr>
          <a:xfrm>
            <a:off x="3970125" y="-266225"/>
            <a:ext cx="3171600" cy="52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0"/>
          <p:cNvSpPr txBox="1"/>
          <p:nvPr>
            <p:ph type="title"/>
          </p:nvPr>
        </p:nvSpPr>
        <p:spPr>
          <a:xfrm>
            <a:off x="311700" y="445025"/>
            <a:ext cx="15678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Variance</a:t>
            </a:r>
            <a:endParaRPr/>
          </a:p>
        </p:txBody>
      </p:sp>
      <p:pic>
        <p:nvPicPr>
          <p:cNvPr id="753" name="Google Shape;7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188" y="-17687"/>
            <a:ext cx="4185626" cy="50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0"/>
          <p:cNvSpPr/>
          <p:nvPr/>
        </p:nvSpPr>
        <p:spPr>
          <a:xfrm>
            <a:off x="5335950" y="-266125"/>
            <a:ext cx="3171600" cy="52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1"/>
          <p:cNvSpPr txBox="1"/>
          <p:nvPr>
            <p:ph type="title"/>
          </p:nvPr>
        </p:nvSpPr>
        <p:spPr>
          <a:xfrm>
            <a:off x="311700" y="445025"/>
            <a:ext cx="15678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Variance</a:t>
            </a:r>
            <a:endParaRPr/>
          </a:p>
        </p:txBody>
      </p:sp>
      <p:pic>
        <p:nvPicPr>
          <p:cNvPr id="760" name="Google Shape;7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188" y="-17687"/>
            <a:ext cx="4185626" cy="50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11"/>
          <p:cNvSpPr txBox="1"/>
          <p:nvPr/>
        </p:nvSpPr>
        <p:spPr>
          <a:xfrm>
            <a:off x="6852200" y="1992000"/>
            <a:ext cx="21528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Low variance, but high bias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b="1" lang="en-GB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under-fitting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6EFF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